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4"/>
    <p:sldMasterId id="2147483690" r:id="rId5"/>
  </p:sldMasterIdLst>
  <p:notesMasterIdLst>
    <p:notesMasterId r:id="rId47"/>
  </p:notesMasterIdLst>
  <p:sldIdLst>
    <p:sldId id="332" r:id="rId6"/>
    <p:sldId id="257" r:id="rId7"/>
    <p:sldId id="258" r:id="rId8"/>
    <p:sldId id="259" r:id="rId9"/>
    <p:sldId id="260" r:id="rId10"/>
    <p:sldId id="261" r:id="rId11"/>
    <p:sldId id="446" r:id="rId12"/>
    <p:sldId id="445" r:id="rId13"/>
    <p:sldId id="617" r:id="rId14"/>
    <p:sldId id="660" r:id="rId15"/>
    <p:sldId id="671" r:id="rId16"/>
    <p:sldId id="662" r:id="rId17"/>
    <p:sldId id="664" r:id="rId18"/>
    <p:sldId id="661" r:id="rId19"/>
    <p:sldId id="659" r:id="rId20"/>
    <p:sldId id="663" r:id="rId21"/>
    <p:sldId id="668" r:id="rId22"/>
    <p:sldId id="665" r:id="rId23"/>
    <p:sldId id="666" r:id="rId24"/>
    <p:sldId id="656" r:id="rId25"/>
    <p:sldId id="672" r:id="rId26"/>
    <p:sldId id="673" r:id="rId27"/>
    <p:sldId id="674" r:id="rId28"/>
    <p:sldId id="575" r:id="rId29"/>
    <p:sldId id="595" r:id="rId30"/>
    <p:sldId id="576" r:id="rId31"/>
    <p:sldId id="658" r:id="rId32"/>
    <p:sldId id="669" r:id="rId33"/>
    <p:sldId id="670" r:id="rId34"/>
    <p:sldId id="588" r:id="rId35"/>
    <p:sldId id="657" r:id="rId36"/>
    <p:sldId id="651" r:id="rId37"/>
    <p:sldId id="650" r:id="rId38"/>
    <p:sldId id="649" r:id="rId39"/>
    <p:sldId id="648" r:id="rId40"/>
    <p:sldId id="587" r:id="rId41"/>
    <p:sldId id="652" r:id="rId42"/>
    <p:sldId id="584" r:id="rId43"/>
    <p:sldId id="582" r:id="rId44"/>
    <p:sldId id="581" r:id="rId45"/>
    <p:sldId id="580" r:id="rId46"/>
  </p:sldIdLst>
  <p:sldSz cx="9144000" cy="5143500" type="screen16x9"/>
  <p:notesSz cx="6858000" cy="9144000"/>
  <p:embeddedFontLst>
    <p:embeddedFont>
      <p:font typeface="Proxima Nova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98" roundtripDataSignature="AMtx7mi/Vly1StnH1Lxro8SCE9vMiJx9r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renzo Vylders (BE)" initials="" lastIdx="25" clrIdx="0"/>
  <p:cmAuthor id="1" name="Louise Ysewijn (BE)" initials="" lastIdx="2" clrIdx="1"/>
  <p:cmAuthor id="2" name="De Cock Jitse" initials="DCJ" lastIdx="74" clrIdx="2">
    <p:extLst>
      <p:ext uri="{19B8F6BF-5375-455C-9EA6-DF929625EA0E}">
        <p15:presenceInfo xmlns:p15="http://schemas.microsoft.com/office/powerpoint/2012/main" userId="S::jitse.decock@vlaanderen.be::9cc8e242-c866-4cc7-a24e-e9b48782583a" providerId="AD"/>
      </p:ext>
    </p:extLst>
  </p:cmAuthor>
  <p:cmAuthor id="3" name="Van de Vyvere Brecht" initials="VB" lastIdx="8" clrIdx="3">
    <p:extLst>
      <p:ext uri="{19B8F6BF-5375-455C-9EA6-DF929625EA0E}">
        <p15:presenceInfo xmlns:p15="http://schemas.microsoft.com/office/powerpoint/2012/main" userId="S::brecht.vandevyvere@vlaanderen.be::c748c14e-f036-40e8-878f-c3efabff3178" providerId="AD"/>
      </p:ext>
    </p:extLst>
  </p:cmAuthor>
  <p:cmAuthor id="4" name="Verbrugge Aline" initials="VA" lastIdx="91" clrIdx="4">
    <p:extLst>
      <p:ext uri="{19B8F6BF-5375-455C-9EA6-DF929625EA0E}">
        <p15:presenceInfo xmlns:p15="http://schemas.microsoft.com/office/powerpoint/2012/main" userId="S::aline.verbrugge@vlaanderen.be::38e90b0a-c2da-403c-be89-d467f5b9de66" providerId="AD"/>
      </p:ext>
    </p:extLst>
  </p:cmAuthor>
  <p:cmAuthor id="5" name="Aline Verbrugge (BE)" initials="AV(" lastIdx="25" clrIdx="5">
    <p:extLst>
      <p:ext uri="{19B8F6BF-5375-455C-9EA6-DF929625EA0E}">
        <p15:presenceInfo xmlns:p15="http://schemas.microsoft.com/office/powerpoint/2012/main" userId="S::aline.verbrugge@pwc.com::93b21d87-4658-4688-b70a-65d7147c4f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86E8"/>
    <a:srgbClr val="779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FDD19C-ED4C-403B-B3BC-29CA2D34C6CF}" v="7" dt="2024-04-23T08:08:44.175"/>
  </p1510:revLst>
</p1510:revInfo>
</file>

<file path=ppt/tableStyles.xml><?xml version="1.0" encoding="utf-8"?>
<a:tblStyleLst xmlns:a="http://schemas.openxmlformats.org/drawingml/2006/main" def="{C45783E9-D8B6-4501-A431-97DB54836154}">
  <a:tblStyle styleId="{C45783E9-D8B6-4501-A431-97DB548361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48" y="-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7" Type="http://schemas.openxmlformats.org/officeDocument/2006/relationships/slide" Target="slides/slide2.xml"/><Relationship Id="rId200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99" Type="http://schemas.openxmlformats.org/officeDocument/2006/relationships/commentAuthors" Target="commentAuthors.xml"/><Relationship Id="rId203" Type="http://schemas.openxmlformats.org/officeDocument/2006/relationships/tableStyles" Target="tableStyle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1.fntdata"/><Relationship Id="rId202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201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04" Type="http://schemas.microsoft.com/office/2015/10/relationships/revisionInfo" Target="revisionInfo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19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https://app.mural.co/t/beadvtc7549/m/beadvtc7549/1712908195061/974b572a78e631e365b578ce92a1e4c58a1269bd?sender=u34212b5e3014640aa6a28579</a:t>
            </a:r>
            <a:endParaRPr lang="en-US"/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5961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ba70e22c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80" name="Google Shape;480;gfba70e22c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5145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1B5569C1-7665-DF3A-4B4C-F11DF937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90225379b6_0_0:notes">
            <a:extLst>
              <a:ext uri="{FF2B5EF4-FFF2-40B4-BE49-F238E27FC236}">
                <a16:creationId xmlns:a16="http://schemas.microsoft.com/office/drawing/2014/main" id="{1F543BAB-4428-872E-DC0A-75C016792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g290225379b6_0_0:notes">
            <a:extLst>
              <a:ext uri="{FF2B5EF4-FFF2-40B4-BE49-F238E27FC236}">
                <a16:creationId xmlns:a16="http://schemas.microsoft.com/office/drawing/2014/main" id="{DE2B73BA-438C-4AEF-DBAF-013428567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43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1B5569C1-7665-DF3A-4B4C-F11DF937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90225379b6_0_0:notes">
            <a:extLst>
              <a:ext uri="{FF2B5EF4-FFF2-40B4-BE49-F238E27FC236}">
                <a16:creationId xmlns:a16="http://schemas.microsoft.com/office/drawing/2014/main" id="{1F543BAB-4428-872E-DC0A-75C016792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g290225379b6_0_0:notes">
            <a:extLst>
              <a:ext uri="{FF2B5EF4-FFF2-40B4-BE49-F238E27FC236}">
                <a16:creationId xmlns:a16="http://schemas.microsoft.com/office/drawing/2014/main" id="{DE2B73BA-438C-4AEF-DBAF-013428567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21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1B5569C1-7665-DF3A-4B4C-F11DF937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90225379b6_0_0:notes">
            <a:extLst>
              <a:ext uri="{FF2B5EF4-FFF2-40B4-BE49-F238E27FC236}">
                <a16:creationId xmlns:a16="http://schemas.microsoft.com/office/drawing/2014/main" id="{1F543BAB-4428-872E-DC0A-75C016792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g290225379b6_0_0:notes">
            <a:extLst>
              <a:ext uri="{FF2B5EF4-FFF2-40B4-BE49-F238E27FC236}">
                <a16:creationId xmlns:a16="http://schemas.microsoft.com/office/drawing/2014/main" id="{DE2B73BA-438C-4AEF-DBAF-013428567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600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>
          <a:extLst>
            <a:ext uri="{FF2B5EF4-FFF2-40B4-BE49-F238E27FC236}">
              <a16:creationId xmlns:a16="http://schemas.microsoft.com/office/drawing/2014/main" id="{1B5569C1-7665-DF3A-4B4C-F11DF937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90225379b6_0_0:notes">
            <a:extLst>
              <a:ext uri="{FF2B5EF4-FFF2-40B4-BE49-F238E27FC236}">
                <a16:creationId xmlns:a16="http://schemas.microsoft.com/office/drawing/2014/main" id="{1F543BAB-4428-872E-DC0A-75C016792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g290225379b6_0_0:notes">
            <a:extLst>
              <a:ext uri="{FF2B5EF4-FFF2-40B4-BE49-F238E27FC236}">
                <a16:creationId xmlns:a16="http://schemas.microsoft.com/office/drawing/2014/main" id="{DE2B73BA-438C-4AEF-DBAF-013428567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338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https://app.mural.co/t/beadvtc7549/m/beadvtc7549/1712908195061/974b572a78e631e365b578ce92a1e4c58a1269bd?sender=u34212b5e3014640aa6a28579</a:t>
            </a:r>
            <a:endParaRPr lang="en-US"/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561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fba70e22c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85" name="Google Shape;3585;gfba70e22c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9309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f0f0b30a0b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2" name="Google Shape;2102;g1f0f0b30a0b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1f0f0b30a0b_1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0" name="Google Shape;2110;g1f0f0b30a0b_1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f0f0b30a0b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9" name="Google Shape;2119;g1f0f0b30a0b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1f0f0b30a0b_1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7" name="Google Shape;2127;g1f0f0b30a0b_1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fba70e22c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85" name="Google Shape;3585;gfba70e22c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728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1f0f0b30a0b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2" name="Google Shape;2072;g1f0f0b30a0b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1736e2d9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7" name="Google Shape;737;g21736e2d9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7422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E5A3A27D-AD63-1139-BFA4-8038F49C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6:notes">
            <a:extLst>
              <a:ext uri="{FF2B5EF4-FFF2-40B4-BE49-F238E27FC236}">
                <a16:creationId xmlns:a16="http://schemas.microsoft.com/office/drawing/2014/main" id="{8E8594F6-7479-DC76-3871-25E208BCE1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4" name="Google Shape;774;p36:notes">
            <a:extLst>
              <a:ext uri="{FF2B5EF4-FFF2-40B4-BE49-F238E27FC236}">
                <a16:creationId xmlns:a16="http://schemas.microsoft.com/office/drawing/2014/main" id="{E29CEE43-C330-3C37-ED5A-609E2A4EAD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566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>
          <a:extLst>
            <a:ext uri="{FF2B5EF4-FFF2-40B4-BE49-F238E27FC236}">
              <a16:creationId xmlns:a16="http://schemas.microsoft.com/office/drawing/2014/main" id="{7392E87B-0A81-6C52-8DB9-5ABC432DE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79126f208c_0_433:notes">
            <a:extLst>
              <a:ext uri="{FF2B5EF4-FFF2-40B4-BE49-F238E27FC236}">
                <a16:creationId xmlns:a16="http://schemas.microsoft.com/office/drawing/2014/main" id="{2D638FCE-5593-4A04-8397-66F7893E7E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0" name="Google Shape;3680;g279126f208c_0_433:notes">
            <a:extLst>
              <a:ext uri="{FF2B5EF4-FFF2-40B4-BE49-F238E27FC236}">
                <a16:creationId xmlns:a16="http://schemas.microsoft.com/office/drawing/2014/main" id="{93F2D6A9-03FF-3314-3BDF-CA05C0306E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7674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7">
          <a:extLst>
            <a:ext uri="{FF2B5EF4-FFF2-40B4-BE49-F238E27FC236}">
              <a16:creationId xmlns:a16="http://schemas.microsoft.com/office/drawing/2014/main" id="{605688FE-EBA6-803C-8CDC-3922A8E01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g279126f208c_0_441:notes">
            <a:extLst>
              <a:ext uri="{FF2B5EF4-FFF2-40B4-BE49-F238E27FC236}">
                <a16:creationId xmlns:a16="http://schemas.microsoft.com/office/drawing/2014/main" id="{440D772E-F83B-E0EA-FA99-19AEE9F46F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689" name="Google Shape;3689;g279126f208c_0_441:notes">
            <a:extLst>
              <a:ext uri="{FF2B5EF4-FFF2-40B4-BE49-F238E27FC236}">
                <a16:creationId xmlns:a16="http://schemas.microsoft.com/office/drawing/2014/main" id="{61807D71-A731-C53F-59DB-60F11065B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8403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a30ed6e57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gfa30ed6e57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a30ed6e5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fa30ed6e5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https://app.mural.co/t/beadvtc7549/m/beadvtc7549/1712908195061/974b572a78e631e365b578ce92a1e4c58a1269bd?sender=u34212b5e3014640aa6a28579</a:t>
            </a:r>
            <a:endParaRPr lang="en-US"/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ba70e22c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7" name="Google Shape;407;gfba70e22c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b2b73fd7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1fb2b73fd7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ba70e22c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7" name="Google Shape;407;gfba70e22c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3292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fa30ed6e57_0_217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gfa30ed6e57_0_2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gfa30ed6e57_0_21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" name="Google Shape;15;gfa30ed6e57_0_2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66" name="Google Shape;66;p7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2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72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3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4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74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4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5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5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75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5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5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5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6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6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76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4_algemene-slid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D4D58-7EDB-804D-8B55-82306F5D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E33498-85A1-0443-8061-11038021473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715709-53D4-1149-A2AF-149E9FAA05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AB2952-E17E-F640-AA7B-5B4FEBCA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1A5ABCB7-B471-034B-AE67-C13EDCBA2534}"/>
              </a:ext>
            </a:extLst>
          </p:cNvPr>
          <p:cNvCxnSpPr/>
          <p:nvPr userDrawn="1"/>
        </p:nvCxnSpPr>
        <p:spPr>
          <a:xfrm>
            <a:off x="0" y="4660106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3C685F5-DF10-434D-BE03-DDBB0D8922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562" y="4732938"/>
            <a:ext cx="621792" cy="32308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9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5_enkel-titel-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A7549-DDF3-8646-9967-547F7646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C07233C-92B2-2140-AFB0-D5CAE6D1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648A-517A-4E27-8EEC-43BF51858ECB}" type="datetime1">
              <a:rPr lang="nl-BE" smtClean="0"/>
              <a:t>30/04/2024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0A67783-B5D1-B644-8BB3-C6110789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07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9" name="Google Shape;249;p6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62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1" name="Google Shape;251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gemeen_01">
  <p:cSld name="Algemeen_0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22565a596_0_2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2022565a596_0_261"/>
          <p:cNvSpPr txBox="1">
            <a:spLocks noGrp="1"/>
          </p:cNvSpPr>
          <p:nvPr>
            <p:ph type="body" idx="1"/>
          </p:nvPr>
        </p:nvSpPr>
        <p:spPr>
          <a:xfrm>
            <a:off x="628650" y="1409326"/>
            <a:ext cx="7886700" cy="3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g2022565a596_0_261"/>
          <p:cNvSpPr txBox="1">
            <a:spLocks noGrp="1"/>
          </p:cNvSpPr>
          <p:nvPr>
            <p:ph type="ftr" idx="11"/>
          </p:nvPr>
        </p:nvSpPr>
        <p:spPr>
          <a:xfrm>
            <a:off x="7355609" y="4856892"/>
            <a:ext cx="154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2022565a596_0_261"/>
          <p:cNvSpPr txBox="1">
            <a:spLocks noGrp="1"/>
          </p:cNvSpPr>
          <p:nvPr>
            <p:ph type="sldNum" idx="12"/>
          </p:nvPr>
        </p:nvSpPr>
        <p:spPr>
          <a:xfrm>
            <a:off x="8515350" y="4856893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58" name="Google Shape;258;g2022565a596_0_261"/>
          <p:cNvSpPr/>
          <p:nvPr/>
        </p:nvSpPr>
        <p:spPr>
          <a:xfrm>
            <a:off x="0" y="0"/>
            <a:ext cx="1647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022565a596_0_261"/>
          <p:cNvSpPr txBox="1">
            <a:spLocks noGrp="1"/>
          </p:cNvSpPr>
          <p:nvPr>
            <p:ph type="body" idx="2"/>
          </p:nvPr>
        </p:nvSpPr>
        <p:spPr>
          <a:xfrm>
            <a:off x="628650" y="931163"/>
            <a:ext cx="7886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</a:defRPr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6"/>
          <p:cNvPicPr preferRelativeResize="0"/>
          <p:nvPr/>
        </p:nvPicPr>
        <p:blipFill rotWithShape="1">
          <a:blip r:embed="rId2">
            <a:alphaModFix/>
          </a:blip>
          <a:srcRect l="760" t="1396" r="6440" b="3434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6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63" name="Google Shape;263;p5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9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89"/>
          <p:cNvPicPr preferRelativeResize="0"/>
          <p:nvPr/>
        </p:nvPicPr>
        <p:blipFill rotWithShape="1">
          <a:blip r:embed="rId2">
            <a:alphaModFix/>
          </a:blip>
          <a:srcRect r="9179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_rechte lijn">
  <p:cSld name="Leeg_rechte lij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0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90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90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9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ge_dia">
  <p:cSld name="1_Lege_dia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1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91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91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9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2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92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9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92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84" name="Google Shape;284;p9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9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1" name="Google Shape;291;p9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4" name="Google Shape;294;p9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95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6" name="Google Shape;296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9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6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00" name="Google Shape;300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9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02" name="Google Shape;302;p9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" name="Google Shape;20;p5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4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7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9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8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98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9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9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9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15" name="Google Shape;315;p9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6" name="Google Shape;316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100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21" name="Google Shape;321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23" name="Google Shape;32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01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1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8" name="Google Shape;328;p101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0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02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0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33" name="Google Shape;333;p10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4" name="Google Shape;334;p102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5" name="Google Shape;335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0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3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3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103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103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2" name="Google Shape;342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03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0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5"/>
          <p:cNvPicPr preferRelativeResize="0"/>
          <p:nvPr/>
        </p:nvPicPr>
        <p:blipFill rotWithShape="1">
          <a:blip r:embed="rId2">
            <a:alphaModFix/>
          </a:blip>
          <a:srcRect l="763" t="1399" r="6439" b="3433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6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45" name="Google Shape;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7" name="Google Shape;4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6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9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7" name="Google Shape;57;p6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21" r:id="rId3"/>
    <p:sldLayoutId id="2147483723" r:id="rId4"/>
    <p:sldLayoutId id="2147483724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13" r:id="rId11"/>
    <p:sldLayoutId id="2147483714" r:id="rId12"/>
    <p:sldLayoutId id="2147483715" r:id="rId13"/>
    <p:sldLayoutId id="2147483725" r:id="rId14"/>
    <p:sldLayoutId id="2147483664" r:id="rId15"/>
    <p:sldLayoutId id="2147483665" r:id="rId16"/>
    <p:sldLayoutId id="2147483710" r:id="rId17"/>
    <p:sldLayoutId id="214748371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55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standaarden/standaard-in-ontwikkeling/applicatieprofiel-overlijdensaangift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hyperlink" Target="https://data.vlaanderen.be/standaarden/standaard-in-ontwikkeling/applicatieprofiel-lokale-economi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thema-lokaleEconomie/issu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hyperlink" Target="https://github.com/Informatievlaanderen/OSLOthema-overlijdensaangifte/issu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thema-lokaleEconomie/issu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0.png"/><Relationship Id="rId4" Type="http://schemas.openxmlformats.org/officeDocument/2006/relationships/hyperlink" Target="https://github.com/Informatievlaanderen/OSLOthema-overlijdensaangifte/issue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Informatievlaanderen/OSLOthema-overlijdensaangifte/issues" TargetMode="External"/><Relationship Id="rId4" Type="http://schemas.openxmlformats.org/officeDocument/2006/relationships/hyperlink" Target="https://github.com/Informatievlaanderen/OSLOthema-lokaleEconomie/issu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digitaal.vlaanderen@vlaanderen.be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hyperlink" Target="mailto:william.verbeeck@vlaanderen.be" TargetMode="External"/><Relationship Id="rId5" Type="http://schemas.openxmlformats.org/officeDocument/2006/relationships/hyperlink" Target="mailto:jitse.decock@vlaanderen.be" TargetMode="External"/><Relationship Id="rId4" Type="http://schemas.openxmlformats.org/officeDocument/2006/relationships/hyperlink" Target="mailto:laurens.vercauteren@vlaanderen.b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"/>
          <p:cNvPicPr preferRelativeResize="0"/>
          <p:nvPr/>
        </p:nvPicPr>
        <p:blipFill rotWithShape="1">
          <a:blip r:embed="rId3"/>
          <a:srcRect l="6140" t="1215" r="6576"/>
          <a:stretch/>
        </p:blipFill>
        <p:spPr>
          <a:xfrm>
            <a:off x="4050007" y="-16228"/>
            <a:ext cx="6008394" cy="5152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174" name="Google Shape;174;p1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>
              <a:lnSpc>
                <a:spcPct val="158343"/>
              </a:lnSpc>
              <a:buSzPct val="108106"/>
            </a:pPr>
            <a:r>
              <a:rPr lang="en-GB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-GB" sz="3200" b="1" err="1">
                <a:solidFill>
                  <a:schemeClr val="dk1"/>
                </a:solidFill>
              </a:rPr>
              <a:t>Overlijdensaangifte</a:t>
            </a:r>
            <a:endParaRPr lang="en-US"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58343"/>
              </a:lnSpc>
              <a:buSzPct val="108107"/>
            </a:pP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2600">
                <a:solidFill>
                  <a:schemeClr val="dk1"/>
                </a:solidFill>
              </a:rPr>
              <a:t> 4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502426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Welkom!</a:t>
            </a:r>
            <a:br>
              <a:rPr lang="en-GB" sz="1550" b="0" i="0" u="none" strike="noStrike" cap="none">
                <a:latin typeface="Arial"/>
                <a:ea typeface="Arial"/>
                <a:cs typeface="Arial"/>
              </a:rPr>
            </a:b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400"/>
            </a:pPr>
            <a:r>
              <a:rPr lang="en-GB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Dinsdag</a:t>
            </a:r>
            <a:r>
              <a:rPr lang="en-GB"/>
              <a:t> 23 april 2024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Virtuele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Microsoft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"/>
          <p:cNvPicPr preferRelativeResize="0"/>
          <p:nvPr/>
        </p:nvPicPr>
        <p:blipFill rotWithShape="1">
          <a:blip r:embed="rId4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"/>
          <p:cNvSpPr txBox="1"/>
          <p:nvPr/>
        </p:nvSpPr>
        <p:spPr>
          <a:xfrm>
            <a:off x="492400" y="4307850"/>
            <a:ext cx="32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GB" sz="14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starten</a:t>
            </a: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om </a:t>
            </a:r>
            <a:r>
              <a:rPr lang="en-GB" b="1"/>
              <a:t>13:05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Aanpassingen</a:t>
            </a:r>
            <a:r>
              <a:rPr lang="en-US"/>
              <a:t> model</a:t>
            </a:r>
            <a:br>
              <a:rPr lang="en-US"/>
            </a:br>
            <a:r>
              <a:rPr lang="en-US" sz="1800" b="1"/>
              <a:t>WILSBESCHIKKING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8D83F-87D4-9A37-E92E-2DC1EEB1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6" y="1282981"/>
            <a:ext cx="6802141" cy="382340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202854-8FBF-B083-3AC8-ED18697C4719}"/>
              </a:ext>
            </a:extLst>
          </p:cNvPr>
          <p:cNvSpPr/>
          <p:nvPr/>
        </p:nvSpPr>
        <p:spPr>
          <a:xfrm>
            <a:off x="5976456" y="870600"/>
            <a:ext cx="2751083" cy="837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"/>
            <a:r>
              <a:rPr lang="en-GB" sz="1200" err="1">
                <a:latin typeface="+mj-lt"/>
              </a:rPr>
              <a:t>Toevoeging</a:t>
            </a:r>
            <a:r>
              <a:rPr lang="en-GB" sz="1200">
                <a:latin typeface="+mj-lt"/>
              </a:rPr>
              <a:t> ‘</a:t>
            </a:r>
            <a:r>
              <a:rPr lang="en-GB" sz="1200" err="1">
                <a:latin typeface="+mj-lt"/>
              </a:rPr>
              <a:t>bijbegraving</a:t>
            </a:r>
            <a:r>
              <a:rPr lang="en-GB" sz="1200">
                <a:latin typeface="+mj-lt"/>
              </a:rPr>
              <a:t>’ &amp;</a:t>
            </a:r>
          </a:p>
          <a:p>
            <a:pPr algn="ctr" fontAlgn="b"/>
            <a:r>
              <a:rPr lang="en-GB" sz="1200">
                <a:latin typeface="+mj-lt"/>
              </a:rPr>
              <a:t>‘</a:t>
            </a:r>
            <a:r>
              <a:rPr lang="en-GB" sz="1200" err="1">
                <a:latin typeface="+mj-lt"/>
              </a:rPr>
              <a:t>schenking</a:t>
            </a:r>
            <a:r>
              <a:rPr lang="en-GB" sz="1200">
                <a:latin typeface="+mj-lt"/>
              </a:rPr>
              <a:t> </a:t>
            </a:r>
            <a:r>
              <a:rPr lang="en-GB" sz="1200" err="1">
                <a:latin typeface="+mj-lt"/>
              </a:rPr>
              <a:t>aan</a:t>
            </a:r>
            <a:r>
              <a:rPr lang="en-GB" sz="1200">
                <a:latin typeface="+mj-lt"/>
              </a:rPr>
              <a:t> de </a:t>
            </a:r>
            <a:r>
              <a:rPr lang="en-GB" sz="1200" err="1">
                <a:latin typeface="+mj-lt"/>
              </a:rPr>
              <a:t>wetenschap</a:t>
            </a:r>
            <a:r>
              <a:rPr lang="en-GB" sz="1200">
                <a:latin typeface="+mj-lt"/>
              </a:rPr>
              <a:t>’ (</a:t>
            </a:r>
            <a:r>
              <a:rPr lang="en-GB" sz="1200" err="1">
                <a:latin typeface="+mj-lt"/>
              </a:rPr>
              <a:t>orgaandonatie</a:t>
            </a:r>
            <a:r>
              <a:rPr lang="en-GB" sz="120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098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Aanpassingen</a:t>
            </a:r>
            <a:r>
              <a:rPr lang="en-US" dirty="0"/>
              <a:t> model</a:t>
            </a:r>
            <a:br>
              <a:rPr lang="en-US" dirty="0"/>
            </a:br>
            <a:r>
              <a:rPr lang="en-US" sz="1800" b="1" dirty="0" err="1"/>
              <a:t>Toevoegingen</a:t>
            </a:r>
            <a:r>
              <a:rPr lang="en-US" sz="1800" b="1" dirty="0"/>
              <a:t> </a:t>
            </a:r>
            <a:r>
              <a:rPr lang="en-US" sz="1800" b="1" dirty="0" err="1"/>
              <a:t>tijdsbepalingen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82321-96DA-61FC-4997-8EF33B1D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958" y="1766218"/>
            <a:ext cx="3501107" cy="22918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0F8AE8-BB8A-BC6A-7A3A-B4EDE50128AA}"/>
              </a:ext>
            </a:extLst>
          </p:cNvPr>
          <p:cNvSpPr/>
          <p:nvPr/>
        </p:nvSpPr>
        <p:spPr>
          <a:xfrm>
            <a:off x="3216846" y="2743200"/>
            <a:ext cx="1763016" cy="20393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22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48449"/>
            <a:ext cx="7416000" cy="837000"/>
          </a:xfrm>
        </p:spPr>
        <p:txBody>
          <a:bodyPr/>
          <a:lstStyle/>
          <a:p>
            <a:r>
              <a:rPr lang="en-US" err="1"/>
              <a:t>Aanpassingen</a:t>
            </a:r>
            <a:r>
              <a:rPr lang="en-US"/>
              <a:t> model</a:t>
            </a:r>
            <a:br>
              <a:rPr lang="en-US"/>
            </a:br>
            <a:r>
              <a:rPr lang="en-US" sz="1800" b="1"/>
              <a:t>DOODGEBOORTE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E5780-DF79-22AA-8202-3AF54596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85" y="1358433"/>
            <a:ext cx="3202105" cy="3722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102D0-B033-2F1F-2142-259AE4669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177" y="1358432"/>
            <a:ext cx="2006724" cy="1866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6A002-657A-1830-1702-8DCD63DC6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177" y="3634535"/>
            <a:ext cx="1460771" cy="144608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202854-8FBF-B083-3AC8-ED18697C4719}"/>
              </a:ext>
            </a:extLst>
          </p:cNvPr>
          <p:cNvSpPr/>
          <p:nvPr/>
        </p:nvSpPr>
        <p:spPr>
          <a:xfrm>
            <a:off x="5271196" y="4462465"/>
            <a:ext cx="2797025" cy="4325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"/>
            <a:r>
              <a:rPr lang="en-US" sz="1200" dirty="0" err="1">
                <a:latin typeface="+mj-lt"/>
              </a:rPr>
              <a:t>Weglaten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typering</a:t>
            </a:r>
            <a:r>
              <a:rPr lang="en-US" sz="1200" dirty="0">
                <a:latin typeface="+mj-lt"/>
              </a:rPr>
              <a:t> </a:t>
            </a:r>
            <a:r>
              <a:rPr lang="en-US" sz="1200" dirty="0" err="1">
                <a:latin typeface="+mj-lt"/>
              </a:rPr>
              <a:t>Doodgeboorte</a:t>
            </a:r>
            <a:endParaRPr lang="en-US" sz="1200" dirty="0"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1369A5-904D-0BE4-E6A2-CB6E3A1BFFA9}"/>
              </a:ext>
            </a:extLst>
          </p:cNvPr>
          <p:cNvCxnSpPr/>
          <p:nvPr/>
        </p:nvCxnSpPr>
        <p:spPr>
          <a:xfrm flipH="1">
            <a:off x="3879177" y="3634535"/>
            <a:ext cx="1460771" cy="14460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2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Aanpassingen</a:t>
            </a:r>
            <a:r>
              <a:rPr lang="en-US"/>
              <a:t> model</a:t>
            </a:r>
            <a:br>
              <a:rPr lang="en-US"/>
            </a:br>
            <a:r>
              <a:rPr lang="en-US" sz="1800" b="1"/>
              <a:t>DOODSOORZAAK</a:t>
            </a:r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2F93B-E8FF-BBDD-E697-55265A01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296" y="1505922"/>
            <a:ext cx="3485407" cy="213165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202854-8FBF-B083-3AC8-ED18697C4719}"/>
              </a:ext>
            </a:extLst>
          </p:cNvPr>
          <p:cNvSpPr/>
          <p:nvPr/>
        </p:nvSpPr>
        <p:spPr>
          <a:xfrm>
            <a:off x="5880116" y="3355684"/>
            <a:ext cx="2751083" cy="837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"/>
            <a:r>
              <a:rPr lang="en-US" sz="1200" err="1">
                <a:latin typeface="+mj-lt"/>
              </a:rPr>
              <a:t>Verwijderen</a:t>
            </a:r>
            <a:r>
              <a:rPr lang="en-US" sz="1200">
                <a:latin typeface="+mj-lt"/>
              </a:rPr>
              <a:t> '</a:t>
            </a:r>
            <a:r>
              <a:rPr lang="en-US" sz="1200" err="1">
                <a:latin typeface="+mj-lt"/>
              </a:rPr>
              <a:t>tertiaire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doodsoorzaken</a:t>
            </a:r>
            <a:r>
              <a:rPr lang="en-US" sz="1200">
                <a:latin typeface="+mj-lt"/>
              </a:rPr>
              <a:t>’</a:t>
            </a:r>
          </a:p>
          <a:p>
            <a:pPr algn="ctr" fontAlgn="b"/>
            <a:r>
              <a:rPr lang="en-US" sz="1200" err="1">
                <a:latin typeface="+mj-lt"/>
              </a:rPr>
              <a:t>Toevoegen</a:t>
            </a:r>
            <a:r>
              <a:rPr lang="en-US" sz="1200">
                <a:latin typeface="+mj-lt"/>
              </a:rPr>
              <a:t> ‘</a:t>
            </a:r>
            <a:r>
              <a:rPr lang="en-US" sz="1200" err="1">
                <a:latin typeface="+mj-lt"/>
              </a:rPr>
              <a:t>hoofdoorzaak</a:t>
            </a:r>
            <a:r>
              <a:rPr lang="en-US" sz="1200">
                <a:latin typeface="+mj-lt"/>
              </a:rPr>
              <a:t>’ &amp; (</a:t>
            </a:r>
            <a:r>
              <a:rPr lang="en-US" sz="1200" err="1">
                <a:latin typeface="+mj-lt"/>
              </a:rPr>
              <a:t>keten</a:t>
            </a:r>
            <a:r>
              <a:rPr lang="en-US" sz="1200">
                <a:latin typeface="+mj-lt"/>
              </a:rPr>
              <a:t> van) ‘</a:t>
            </a:r>
            <a:r>
              <a:rPr lang="en-US" sz="1200" err="1">
                <a:latin typeface="+mj-lt"/>
              </a:rPr>
              <a:t>geassocieerde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oorzaken</a:t>
            </a:r>
            <a:r>
              <a:rPr lang="en-US" sz="1200">
                <a:latin typeface="+mj-lt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1947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Aanpassingen</a:t>
            </a:r>
            <a:r>
              <a:rPr lang="en-US"/>
              <a:t> model</a:t>
            </a:r>
            <a:br>
              <a:rPr lang="en-US"/>
            </a:br>
            <a:r>
              <a:rPr lang="en-US" sz="1800" b="1"/>
              <a:t>GEZONDHEIDSTOESTAND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0FDBE-FE9A-F2E9-5842-5A5980F4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68" y="1505373"/>
            <a:ext cx="8431526" cy="34538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202854-8FBF-B083-3AC8-ED18697C4719}"/>
              </a:ext>
            </a:extLst>
          </p:cNvPr>
          <p:cNvSpPr/>
          <p:nvPr/>
        </p:nvSpPr>
        <p:spPr>
          <a:xfrm>
            <a:off x="6265126" y="791239"/>
            <a:ext cx="2751083" cy="837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fontAlgn="b"/>
            <a:r>
              <a:rPr lang="en-GB" sz="1200" err="1">
                <a:latin typeface="+mj-lt"/>
              </a:rPr>
              <a:t>Toevoeging</a:t>
            </a:r>
            <a:r>
              <a:rPr lang="en-GB" sz="1200">
                <a:latin typeface="+mj-lt"/>
              </a:rPr>
              <a:t> </a:t>
            </a:r>
            <a:r>
              <a:rPr lang="en-GB" sz="1200" err="1">
                <a:latin typeface="+mj-lt"/>
              </a:rPr>
              <a:t>Vocabularium</a:t>
            </a:r>
            <a:r>
              <a:rPr lang="en-GB" sz="1200">
                <a:latin typeface="+mj-lt"/>
              </a:rPr>
              <a:t> </a:t>
            </a:r>
            <a:r>
              <a:rPr lang="en-GB" sz="1200" err="1">
                <a:latin typeface="+mj-lt"/>
              </a:rPr>
              <a:t>Gezondheidstoestand</a:t>
            </a:r>
          </a:p>
        </p:txBody>
      </p:sp>
    </p:spTree>
    <p:extLst>
      <p:ext uri="{BB962C8B-B14F-4D97-AF65-F5344CB8AC3E}">
        <p14:creationId xmlns:p14="http://schemas.microsoft.com/office/powerpoint/2010/main" val="3802997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Aanpassingen</a:t>
            </a:r>
            <a:r>
              <a:rPr lang="en-US"/>
              <a:t> model</a:t>
            </a:r>
            <a:br>
              <a:rPr lang="en-US"/>
            </a:br>
            <a:r>
              <a:rPr lang="en-US" sz="1800" b="1"/>
              <a:t>GEZONDHEIDSTOESTAND</a:t>
            </a:r>
            <a:endParaRPr lang="en-US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A2E3C-5E3A-5A8F-E015-7D406FF8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9" y="1615507"/>
            <a:ext cx="8291154" cy="331384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202854-8FBF-B083-3AC8-ED18697C4719}"/>
              </a:ext>
            </a:extLst>
          </p:cNvPr>
          <p:cNvSpPr/>
          <p:nvPr/>
        </p:nvSpPr>
        <p:spPr>
          <a:xfrm>
            <a:off x="4727588" y="1098816"/>
            <a:ext cx="2751083" cy="6519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fontAlgn="b"/>
            <a:r>
              <a:rPr lang="en-GB" sz="1200" err="1">
                <a:latin typeface="+mj-lt"/>
              </a:rPr>
              <a:t>Naamsverandering</a:t>
            </a:r>
            <a:r>
              <a:rPr lang="en-GB" sz="1200">
                <a:latin typeface="+mj-lt"/>
              </a:rPr>
              <a:t> </a:t>
            </a:r>
            <a:r>
              <a:rPr lang="en-GB" sz="1200" err="1">
                <a:latin typeface="+mj-lt"/>
              </a:rPr>
              <a:t>Gezondheidstoestand</a:t>
            </a:r>
            <a:endParaRPr lang="en-GB" sz="1200">
              <a:latin typeface="+mj-lt"/>
              <a:cs typeface="Arial"/>
            </a:endParaRPr>
          </a:p>
          <a:p>
            <a:pPr algn="ctr"/>
            <a:r>
              <a:rPr lang="en-GB" sz="1200" err="1">
                <a:latin typeface="+mj-lt"/>
                <a:cs typeface="Arial"/>
              </a:rPr>
              <a:t>i.p.v</a:t>
            </a:r>
            <a:r>
              <a:rPr lang="en-GB" sz="1200">
                <a:latin typeface="+mj-lt"/>
                <a:cs typeface="Arial"/>
              </a:rPr>
              <a:t>. </a:t>
            </a:r>
            <a:r>
              <a:rPr lang="en-GB" sz="1200" err="1">
                <a:latin typeface="+mj-lt"/>
                <a:cs typeface="Arial"/>
              </a:rPr>
              <a:t>medische</a:t>
            </a:r>
            <a:r>
              <a:rPr lang="en-GB" sz="1200">
                <a:latin typeface="+mj-lt"/>
                <a:cs typeface="Arial"/>
              </a:rPr>
              <a:t> </a:t>
            </a:r>
            <a:r>
              <a:rPr lang="en-GB" sz="1200" err="1">
                <a:latin typeface="+mj-lt"/>
                <a:cs typeface="Arial"/>
              </a:rPr>
              <a:t>toestand</a:t>
            </a:r>
          </a:p>
        </p:txBody>
      </p:sp>
    </p:spTree>
    <p:extLst>
      <p:ext uri="{BB962C8B-B14F-4D97-AF65-F5344CB8AC3E}">
        <p14:creationId xmlns:p14="http://schemas.microsoft.com/office/powerpoint/2010/main" val="329127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Aanpassingen</a:t>
            </a:r>
            <a:r>
              <a:rPr lang="en-US"/>
              <a:t> model</a:t>
            </a:r>
            <a:br>
              <a:rPr lang="en-US"/>
            </a:br>
            <a:r>
              <a:rPr lang="en-US" sz="1800" b="1"/>
              <a:t>APGAR SCORE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5C967-2186-53B3-6A56-8E9388001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04" y="1426748"/>
            <a:ext cx="3669413" cy="2308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C24F8-8B0A-4CA2-7E57-0FA8E58E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575" y="1426748"/>
            <a:ext cx="2958601" cy="345455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202854-8FBF-B083-3AC8-ED18697C4719}"/>
              </a:ext>
            </a:extLst>
          </p:cNvPr>
          <p:cNvSpPr/>
          <p:nvPr/>
        </p:nvSpPr>
        <p:spPr>
          <a:xfrm>
            <a:off x="2025528" y="3611636"/>
            <a:ext cx="3205813" cy="5769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fontAlgn="b"/>
            <a:r>
              <a:rPr lang="en-US" sz="1200" dirty="0" err="1">
                <a:latin typeface="+mj-lt"/>
              </a:rPr>
              <a:t>Eigenschap</a:t>
            </a:r>
            <a:r>
              <a:rPr lang="en-US" sz="1200" dirty="0">
                <a:effectLst/>
                <a:latin typeface="+mj-lt"/>
              </a:rPr>
              <a:t> '</a:t>
            </a:r>
            <a:r>
              <a:rPr lang="en-US" sz="1200" dirty="0" err="1">
                <a:effectLst/>
                <a:latin typeface="+mj-lt"/>
              </a:rPr>
              <a:t>duur</a:t>
            </a:r>
            <a:r>
              <a:rPr lang="en-US" sz="1200" dirty="0">
                <a:effectLst/>
                <a:latin typeface="+mj-lt"/>
              </a:rPr>
              <a:t>' </a:t>
            </a:r>
            <a:r>
              <a:rPr lang="en-US" sz="1200" dirty="0" err="1">
                <a:effectLst/>
                <a:latin typeface="+mj-lt"/>
              </a:rPr>
              <a:t>veranderd</a:t>
            </a:r>
            <a:r>
              <a:rPr lang="en-US" sz="1200" dirty="0">
                <a:effectLst/>
                <a:latin typeface="+mj-lt"/>
              </a:rPr>
              <a:t> </a:t>
            </a:r>
            <a:r>
              <a:rPr lang="en-US" sz="1200" dirty="0" err="1">
                <a:effectLst/>
                <a:latin typeface="+mj-lt"/>
              </a:rPr>
              <a:t>naar</a:t>
            </a:r>
            <a:r>
              <a:rPr lang="en-US" sz="1200" dirty="0">
                <a:effectLst/>
                <a:latin typeface="+mj-lt"/>
              </a:rPr>
              <a:t> '</a:t>
            </a:r>
            <a:r>
              <a:rPr lang="en-US" sz="1200" dirty="0" err="1">
                <a:effectLst/>
                <a:latin typeface="+mj-lt"/>
              </a:rPr>
              <a:t>periode</a:t>
            </a:r>
            <a:r>
              <a:rPr lang="en-US" sz="1200" dirty="0">
                <a:effectLst/>
                <a:latin typeface="+mj-lt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12509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Aanpassingen</a:t>
            </a:r>
            <a:r>
              <a:rPr lang="en-US"/>
              <a:t> </a:t>
            </a:r>
            <a:r>
              <a:rPr lang="en-US" err="1"/>
              <a:t>codelijsten</a:t>
            </a:r>
            <a:br>
              <a:rPr lang="en-US"/>
            </a:br>
            <a:r>
              <a:rPr lang="en-US" sz="1800" b="1"/>
              <a:t>Type </a:t>
            </a:r>
            <a:r>
              <a:rPr lang="en-US" sz="1800" b="1" err="1"/>
              <a:t>zorg</a:t>
            </a:r>
            <a:r>
              <a:rPr lang="en-US" sz="1800" b="1"/>
              <a:t> </a:t>
            </a:r>
            <a:r>
              <a:rPr lang="en-US" sz="1800" b="1" err="1"/>
              <a:t>en</a:t>
            </a:r>
            <a:r>
              <a:rPr lang="en-US" sz="1800" b="1"/>
              <a:t> </a:t>
            </a:r>
            <a:r>
              <a:rPr lang="en-US" sz="1800" b="1" err="1"/>
              <a:t>indicatie</a:t>
            </a:r>
            <a:r>
              <a:rPr lang="en-US" sz="1800" b="1"/>
              <a:t> </a:t>
            </a:r>
            <a:r>
              <a:rPr lang="en-US" sz="1800" b="1" err="1"/>
              <a:t>keizersnede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83779-BD5E-7830-4584-4EF13886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87" y="1600586"/>
            <a:ext cx="2691380" cy="24860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202854-8FBF-B083-3AC8-ED18697C4719}"/>
              </a:ext>
            </a:extLst>
          </p:cNvPr>
          <p:cNvSpPr/>
          <p:nvPr/>
        </p:nvSpPr>
        <p:spPr>
          <a:xfrm>
            <a:off x="1139087" y="4086599"/>
            <a:ext cx="2624685" cy="693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"/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Toevoegen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 NIC </a:t>
            </a:r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en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 n*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5ECDD-AE27-D790-5D39-B66FDA5E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631" y="1222181"/>
            <a:ext cx="3301800" cy="286441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71F202-F9AA-E158-776D-D3EE6B91F39F}"/>
              </a:ext>
            </a:extLst>
          </p:cNvPr>
          <p:cNvSpPr/>
          <p:nvPr/>
        </p:nvSpPr>
        <p:spPr>
          <a:xfrm>
            <a:off x="4982113" y="4086599"/>
            <a:ext cx="2852836" cy="693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"/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Toevoegen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indicatie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meerlingenzwangerschappen</a:t>
            </a:r>
            <a:endParaRPr lang="en-US" sz="1200" b="0" i="0" u="none" strike="noStrike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5088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Aanpassingen</a:t>
            </a:r>
            <a:r>
              <a:rPr lang="en-US"/>
              <a:t> </a:t>
            </a:r>
            <a:r>
              <a:rPr lang="en-US" err="1"/>
              <a:t>codelijsten</a:t>
            </a:r>
            <a:br>
              <a:rPr lang="en-US"/>
            </a:br>
            <a:r>
              <a:rPr lang="en-US" sz="1800" b="1" err="1"/>
              <a:t>OverlijdenAfhandelingOutput</a:t>
            </a:r>
            <a:endParaRPr lang="en-US" b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202854-8FBF-B083-3AC8-ED18697C4719}"/>
              </a:ext>
            </a:extLst>
          </p:cNvPr>
          <p:cNvSpPr/>
          <p:nvPr/>
        </p:nvSpPr>
        <p:spPr>
          <a:xfrm>
            <a:off x="2969093" y="4022577"/>
            <a:ext cx="3205813" cy="693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"/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Toevoegen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Belgisch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afschrift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Belgisch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uittreksel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en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internationaal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meertalige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uittreksels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A0203-B26E-E19A-6AF8-48C75A91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999" y="1452674"/>
            <a:ext cx="3600000" cy="236190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A6C404-B9C4-51FF-702B-EB49F6D01CDA}"/>
              </a:ext>
            </a:extLst>
          </p:cNvPr>
          <p:cNvSpPr/>
          <p:nvPr/>
        </p:nvSpPr>
        <p:spPr>
          <a:xfrm>
            <a:off x="5025920" y="1001774"/>
            <a:ext cx="3660280" cy="693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"/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Naamsverandering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 van ‘</a:t>
            </a:r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overlijdensafhandeling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’ </a:t>
            </a:r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naar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 ‘</a:t>
            </a:r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overlijdensafhandelingenoutput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621333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Aanpassingen</a:t>
            </a:r>
            <a:r>
              <a:rPr lang="en-US"/>
              <a:t> </a:t>
            </a:r>
            <a:r>
              <a:rPr lang="en-US" err="1"/>
              <a:t>codelijsten</a:t>
            </a:r>
            <a:br>
              <a:rPr lang="en-US"/>
            </a:br>
            <a:r>
              <a:rPr lang="en-US" sz="1800" b="1" err="1"/>
              <a:t>Concessie</a:t>
            </a:r>
            <a:r>
              <a:rPr lang="en-US" sz="1800" b="1"/>
              <a:t> </a:t>
            </a:r>
            <a:r>
              <a:rPr lang="en-US" sz="1800" b="1" err="1"/>
              <a:t>en</a:t>
            </a:r>
            <a:r>
              <a:rPr lang="en-US" sz="1800" b="1"/>
              <a:t> </a:t>
            </a:r>
            <a:r>
              <a:rPr lang="en-US" sz="1800" b="1" err="1"/>
              <a:t>niet-concessie</a:t>
            </a:r>
            <a:endParaRPr lang="en-US" b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202854-8FBF-B083-3AC8-ED18697C4719}"/>
              </a:ext>
            </a:extLst>
          </p:cNvPr>
          <p:cNvSpPr/>
          <p:nvPr/>
        </p:nvSpPr>
        <p:spPr>
          <a:xfrm>
            <a:off x="959987" y="2571750"/>
            <a:ext cx="3205813" cy="6938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"/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Toevoegen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onderscheid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tussen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concessie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en</a:t>
            </a:r>
            <a:r>
              <a:rPr lang="en-US" sz="1200" b="0" i="0" u="none" strike="noStrike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200" b="0" i="0" u="none" strike="noStrike" err="1">
                <a:solidFill>
                  <a:srgbClr val="000000"/>
                </a:solidFill>
                <a:effectLst/>
                <a:latin typeface="+mj-lt"/>
              </a:rPr>
              <a:t>niet-concessie</a:t>
            </a:r>
            <a:endParaRPr lang="en-US" sz="1200" b="0" i="0" u="none" strike="noStrike">
              <a:solidFill>
                <a:srgbClr val="FF0000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C53D8-0CB5-5F60-A51E-CBE872193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401"/>
          <a:stretch/>
        </p:blipFill>
        <p:spPr>
          <a:xfrm>
            <a:off x="4638436" y="1797116"/>
            <a:ext cx="3090985" cy="224307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4056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Geluid van het publiek is standaard </a:t>
            </a: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gedempt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Vragen, opmerkingen en voorstellen kunnen via de chatfunctie meegedeeld worden. Interactie wordt aangemoedigd!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Gebruik het </a:t>
            </a:r>
            <a:r>
              <a:rPr lang="nl-BE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handje</a:t>
            </a: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als je iets wilt zeggen. Interactie wordt aangemoedigd!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ja/nee vragen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 kunnen beantwoord worden via de chat: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Akkoord = +1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Niet akkoord = - 1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Onverschillig = 0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97C7-63F1-B26C-CFC1-6A3DD7B6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Aanpassingen</a:t>
            </a:r>
            <a:r>
              <a:rPr lang="en-US"/>
              <a:t> </a:t>
            </a:r>
            <a:r>
              <a:rPr lang="en-US" err="1"/>
              <a:t>definities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7D1456-6CF2-A89C-50A8-39EE67AFB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477686"/>
              </p:ext>
            </p:extLst>
          </p:nvPr>
        </p:nvGraphicFramePr>
        <p:xfrm>
          <a:off x="533758" y="939451"/>
          <a:ext cx="8152442" cy="4079435"/>
        </p:xfrm>
        <a:graphic>
          <a:graphicData uri="http://schemas.openxmlformats.org/drawingml/2006/table">
            <a:tbl>
              <a:tblPr bandRow="1">
                <a:tableStyleId>{5A111915-BE36-4E01-A7E5-04B1672EAD32}</a:tableStyleId>
              </a:tblPr>
              <a:tblGrid>
                <a:gridCol w="1226290">
                  <a:extLst>
                    <a:ext uri="{9D8B030D-6E8A-4147-A177-3AD203B41FA5}">
                      <a16:colId xmlns:a16="http://schemas.microsoft.com/office/drawing/2014/main" val="2979409047"/>
                    </a:ext>
                  </a:extLst>
                </a:gridCol>
                <a:gridCol w="2863022">
                  <a:extLst>
                    <a:ext uri="{9D8B030D-6E8A-4147-A177-3AD203B41FA5}">
                      <a16:colId xmlns:a16="http://schemas.microsoft.com/office/drawing/2014/main" val="2707882501"/>
                    </a:ext>
                  </a:extLst>
                </a:gridCol>
                <a:gridCol w="4063130">
                  <a:extLst>
                    <a:ext uri="{9D8B030D-6E8A-4147-A177-3AD203B41FA5}">
                      <a16:colId xmlns:a16="http://schemas.microsoft.com/office/drawing/2014/main" val="2774645473"/>
                    </a:ext>
                  </a:extLst>
                </a:gridCol>
              </a:tblGrid>
              <a:tr h="307639"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>
                          <a:effectLst/>
                        </a:rPr>
                        <a:t>Begrip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b="1" dirty="0" err="1">
                          <a:effectLst/>
                        </a:rPr>
                        <a:t>Aanpassing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1" err="1">
                          <a:effectLst/>
                        </a:rPr>
                        <a:t>Nieuwe</a:t>
                      </a:r>
                      <a:r>
                        <a:rPr lang="en-US" sz="1100" b="1">
                          <a:effectLst/>
                        </a:rPr>
                        <a:t> </a:t>
                      </a:r>
                      <a:r>
                        <a:rPr lang="en-US" sz="1100" b="1" err="1">
                          <a:effectLst/>
                        </a:rPr>
                        <a:t>definitie</a:t>
                      </a:r>
                      <a:endParaRPr lang="en-US" sz="1100" b="1" err="1">
                        <a:effectLst/>
                        <a:latin typeface="+mj-lt"/>
                      </a:endParaRPr>
                    </a:p>
                  </a:txBody>
                  <a:tcPr marL="9524" marR="9524" marT="9524" anchor="b"/>
                </a:tc>
                <a:extLst>
                  <a:ext uri="{0D108BD9-81ED-4DB2-BD59-A6C34878D82A}">
                    <a16:rowId xmlns:a16="http://schemas.microsoft.com/office/drawing/2014/main" val="2874711002"/>
                  </a:ext>
                </a:extLst>
              </a:tr>
              <a:tr h="631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err="1">
                          <a:effectLst/>
                        </a:rPr>
                        <a:t>Zwangerschap</a:t>
                      </a:r>
                      <a:endParaRPr lang="en-US" sz="1100" b="1">
                        <a:effectLst/>
                        <a:latin typeface="+mj-lt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Neutraliseren</a:t>
                      </a:r>
                      <a:r>
                        <a:rPr lang="en-US" sz="11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naar</a:t>
                      </a:r>
                      <a:r>
                        <a:rPr lang="en-US" sz="11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Persoon</a:t>
                      </a:r>
                      <a:endParaRPr lang="en-US" sz="1100" b="0" u="none" strike="noStrike" cap="none" dirty="0">
                        <a:solidFill>
                          <a:srgbClr val="000000"/>
                        </a:solidFill>
                        <a:effectLst/>
                        <a:sym typeface="Arial"/>
                      </a:endParaRPr>
                    </a:p>
                    <a:p>
                      <a:pPr lvl="0" algn="l">
                        <a:buNone/>
                      </a:pPr>
                      <a:endParaRPr 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/>
                        <a:sym typeface="Arial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De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staat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waarin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1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Persoon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</a:rPr>
                        <a:t>één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of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meerdere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embryo’s of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foetussen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draagt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in de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baarmoeder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, wat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leidt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tot de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ontwikkeling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van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nieuw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natuurlijk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Persoon.</a:t>
                      </a:r>
                      <a:endParaRPr lang="en-US" sz="1100" b="0" i="0" u="none" strike="noStrike" cap="none" noProof="0">
                        <a:solidFill>
                          <a:srgbClr val="000000"/>
                        </a:solidFill>
                        <a:effectLst/>
                        <a:latin typeface="+mj-lt"/>
                        <a:cs typeface="Arial"/>
                        <a:sym typeface="Arial"/>
                      </a:endParaRPr>
                    </a:p>
                  </a:txBody>
                  <a:tcPr marL="9524" marR="9524" marT="9524"/>
                </a:tc>
                <a:extLst>
                  <a:ext uri="{0D108BD9-81ED-4DB2-BD59-A6C34878D82A}">
                    <a16:rowId xmlns:a16="http://schemas.microsoft.com/office/drawing/2014/main" val="4096935371"/>
                  </a:ext>
                </a:extLst>
              </a:tr>
              <a:tr h="631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err="1">
                          <a:effectLst/>
                        </a:rPr>
                        <a:t>Bevalling</a:t>
                      </a:r>
                      <a:endParaRPr lang="en-US" sz="1100" b="1">
                        <a:effectLst/>
                        <a:latin typeface="+mj-lt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effectLst/>
                        </a:rPr>
                        <a:t>Neutraliseren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naar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persoon</a:t>
                      </a:r>
                      <a:endParaRPr lang="en-US" sz="1100" dirty="0">
                        <a:effectLst/>
                        <a:latin typeface="+mj-lt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Het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proces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waarbij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baby de</a:t>
                      </a:r>
                      <a:r>
                        <a:rPr lang="en-US" sz="1100" b="1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1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baarmoeder</a:t>
                      </a:r>
                      <a:r>
                        <a:rPr lang="en-US" sz="1100" b="1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van de Persoon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verlaat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de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buitenwereld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binnengaat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. De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Bevalling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leidt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tot de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Geboorte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.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100" b="0" i="0" u="none" strike="noStrike" cap="none" noProof="0">
                        <a:solidFill>
                          <a:srgbClr val="000000"/>
                        </a:solidFill>
                        <a:effectLst/>
                        <a:latin typeface="+mj-lt"/>
                        <a:cs typeface="Arial"/>
                      </a:endParaRPr>
                    </a:p>
                  </a:txBody>
                  <a:tcPr marL="9524" marR="9524" marT="9524"/>
                </a:tc>
                <a:extLst>
                  <a:ext uri="{0D108BD9-81ED-4DB2-BD59-A6C34878D82A}">
                    <a16:rowId xmlns:a16="http://schemas.microsoft.com/office/drawing/2014/main" val="4260126618"/>
                  </a:ext>
                </a:extLst>
              </a:tr>
              <a:tr h="153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err="1">
                          <a:effectLst/>
                        </a:rPr>
                        <a:t>Wilsbeschikking</a:t>
                      </a:r>
                      <a:endParaRPr lang="en-US" sz="1100" b="1">
                        <a:effectLst/>
                        <a:latin typeface="+mj-lt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 err="1">
                          <a:effectLst/>
                        </a:rPr>
                        <a:t>Aanpassing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aan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juridische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beschrijving</a:t>
                      </a:r>
                      <a:endParaRPr lang="en-US" sz="1100" dirty="0">
                        <a:effectLst/>
                        <a:latin typeface="+mj-lt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Een document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waarin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Persoon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zijn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/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haar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uitvaartwensen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vastlegt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,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zoals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Begrafenis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of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Crematie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,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asbestemming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,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gewenste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levensbeschouwing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,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gemeente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van de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laatste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rustplaats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aanwezigheid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van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uitvaartcontract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. Het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kan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ook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keuzes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bevatten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zoals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1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bijbegraving</a:t>
                      </a:r>
                      <a:r>
                        <a:rPr lang="en-US" sz="1100" b="1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of </a:t>
                      </a:r>
                      <a:r>
                        <a:rPr lang="en-US" sz="1100" b="1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bijzetting</a:t>
                      </a:r>
                      <a:r>
                        <a:rPr lang="en-US" sz="1100" b="1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van de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urne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van de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eerder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overleden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partner,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gezamenlijke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uitstrooiing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van as </a:t>
                      </a:r>
                      <a:r>
                        <a:rPr lang="en-US" sz="1100" b="0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en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1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schenking</a:t>
                      </a:r>
                      <a:r>
                        <a:rPr lang="en-US" sz="1100" b="1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van het </a:t>
                      </a:r>
                      <a:r>
                        <a:rPr lang="en-US" sz="1100" b="1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stoffelijk</a:t>
                      </a:r>
                      <a:r>
                        <a:rPr lang="en-US" sz="1100" b="1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1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overschot</a:t>
                      </a:r>
                      <a:r>
                        <a:rPr lang="en-US" sz="1100" b="1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1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aan</a:t>
                      </a:r>
                      <a:r>
                        <a:rPr lang="en-US" sz="1100" b="1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de </a:t>
                      </a:r>
                      <a:r>
                        <a:rPr lang="en-US" sz="1100" b="1" u="none" strike="noStrike" cap="none" noProof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wetenschap</a:t>
                      </a:r>
                      <a:r>
                        <a:rPr lang="en-US" sz="1100" b="0" u="none" strike="noStrike" cap="none" noProof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.</a:t>
                      </a: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+mj-lt"/>
                        <a:cs typeface="Arial"/>
                        <a:sym typeface="Arial"/>
                      </a:endParaRPr>
                    </a:p>
                  </a:txBody>
                  <a:tcPr marL="9524" marR="9524" marT="9524"/>
                </a:tc>
                <a:extLst>
                  <a:ext uri="{0D108BD9-81ED-4DB2-BD59-A6C34878D82A}">
                    <a16:rowId xmlns:a16="http://schemas.microsoft.com/office/drawing/2014/main" val="848887050"/>
                  </a:ext>
                </a:extLst>
              </a:tr>
              <a:tr h="975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err="1">
                          <a:effectLst/>
                        </a:rPr>
                        <a:t>Teraardestelling</a:t>
                      </a:r>
                      <a:endParaRPr lang="en-US" sz="1100" b="1">
                        <a:effectLst/>
                        <a:latin typeface="+mj-lt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Geen</a:t>
                      </a:r>
                      <a:r>
                        <a:rPr lang="en-US" sz="11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ceremoniële</a:t>
                      </a:r>
                      <a:r>
                        <a:rPr lang="en-US" sz="11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bijeenkomst</a:t>
                      </a:r>
                      <a:r>
                        <a:rPr lang="en-US" sz="11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of </a:t>
                      </a:r>
                      <a:r>
                        <a:rPr lang="en-US" sz="11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ritueel</a:t>
                      </a:r>
                      <a:r>
                        <a:rPr lang="en-US" sz="11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, maar </a:t>
                      </a:r>
                      <a:r>
                        <a:rPr lang="en-US" sz="11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louter</a:t>
                      </a:r>
                      <a:r>
                        <a:rPr lang="en-US" sz="11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een</a:t>
                      </a:r>
                      <a:r>
                        <a:rPr lang="en-US" sz="11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functioneel</a:t>
                      </a:r>
                      <a:r>
                        <a:rPr lang="en-US" sz="11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karakter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/>
                        <a:sym typeface="Arial"/>
                      </a:endParaRPr>
                    </a:p>
                  </a:txBody>
                  <a:tcPr marL="9525" marR="9525" marT="9525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1" u="none" strike="noStrike" cap="none" noProof="0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Het </a:t>
                      </a:r>
                      <a:r>
                        <a:rPr lang="en-US" sz="1100" b="1" u="none" strike="noStrike" cap="none" noProof="0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proces</a:t>
                      </a:r>
                      <a:r>
                        <a:rPr lang="en-US" sz="1100" b="1" u="none" strike="noStrike" cap="none" noProof="0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waarbij</a:t>
                      </a:r>
                      <a:r>
                        <a:rPr lang="en-US" sz="1100" b="0" u="none" strike="noStrike" cap="none" noProof="0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het </a:t>
                      </a:r>
                      <a:r>
                        <a:rPr lang="en-US" sz="1100" b="0" u="none" strike="noStrike" cap="none" noProof="0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lichaam</a:t>
                      </a:r>
                      <a:r>
                        <a:rPr lang="en-US" sz="1100" b="0" u="none" strike="noStrike" cap="none" noProof="0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van </a:t>
                      </a:r>
                      <a:r>
                        <a:rPr lang="en-US" sz="1100" b="0" u="none" strike="noStrike" cap="none" noProof="0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een</a:t>
                      </a:r>
                      <a:r>
                        <a:rPr lang="en-US" sz="1100" b="0" u="none" strike="noStrike" cap="none" noProof="0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overleden</a:t>
                      </a:r>
                      <a:r>
                        <a:rPr lang="en-US" sz="1100" b="0" u="none" strike="noStrike" cap="none" noProof="0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Persoon</a:t>
                      </a:r>
                      <a:r>
                        <a:rPr lang="en-US" sz="1100" b="0" u="none" strike="noStrike" cap="none" noProof="0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in de </a:t>
                      </a:r>
                      <a:r>
                        <a:rPr lang="en-US" sz="1100" b="0" u="none" strike="noStrike" cap="none" noProof="0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grond</a:t>
                      </a:r>
                      <a:r>
                        <a:rPr lang="en-US" sz="1100" b="0" u="none" strike="noStrike" cap="none" noProof="0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wordt</a:t>
                      </a:r>
                      <a:r>
                        <a:rPr lang="en-US" sz="1100" b="0" u="none" strike="noStrike" cap="none" noProof="0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en-US" sz="1100" b="0" u="none" strike="noStrike" cap="none" noProof="0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begraven</a:t>
                      </a:r>
                      <a:r>
                        <a:rPr lang="en-US" sz="1100" b="0" u="none" strike="noStrike" cap="none" noProof="0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.</a:t>
                      </a:r>
                      <a:endParaRPr lang="en-US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/>
                        <a:sym typeface="Arial"/>
                      </a:endParaRPr>
                    </a:p>
                  </a:txBody>
                  <a:tcPr marL="9524" marR="9524" marT="9524"/>
                </a:tc>
                <a:extLst>
                  <a:ext uri="{0D108BD9-81ED-4DB2-BD59-A6C34878D82A}">
                    <a16:rowId xmlns:a16="http://schemas.microsoft.com/office/drawing/2014/main" val="2930696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896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Verduidelijking</a:t>
            </a:r>
            <a:r>
              <a:rPr lang="en-US"/>
              <a:t> </a:t>
            </a:r>
            <a:r>
              <a:rPr lang="en-US" err="1"/>
              <a:t>plaatsen</a:t>
            </a:r>
            <a:br>
              <a:rPr lang="en-US"/>
            </a:br>
            <a:endParaRPr lang="en-US" b="1"/>
          </a:p>
        </p:txBody>
      </p:sp>
      <p:sp>
        <p:nvSpPr>
          <p:cNvPr id="4" name="Google Shape;2106;g1f0f0b30a0b_1_118">
            <a:extLst>
              <a:ext uri="{FF2B5EF4-FFF2-40B4-BE49-F238E27FC236}">
                <a16:creationId xmlns:a16="http://schemas.microsoft.com/office/drawing/2014/main" id="{68E34102-BA3B-DC5B-387E-986AE6DA38C7}"/>
              </a:ext>
            </a:extLst>
          </p:cNvPr>
          <p:cNvSpPr txBox="1"/>
          <p:nvPr/>
        </p:nvSpPr>
        <p:spPr>
          <a:xfrm>
            <a:off x="546229" y="1377335"/>
            <a:ext cx="7949100" cy="321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NL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Verschillende addressen kunnen opgegeven worden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nl-NL"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nl-NL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Plaats van Overlijden (via Persoonsgebeurtenis) </a:t>
            </a:r>
          </a:p>
          <a:p>
            <a:pPr marL="152400" lvl="2">
              <a:buSzPts val="1200"/>
            </a:pPr>
            <a:endParaRPr lang="nl-NL" sz="1200" dirty="0"/>
          </a:p>
          <a:p>
            <a:pPr marL="152400" lvl="2">
              <a:buSzPts val="1200"/>
            </a:pPr>
            <a:r>
              <a:rPr lang="nl-NL" sz="1200" dirty="0"/>
              <a:t>- Dit kan een generieke plaats zijn zoals ziekenhuis, woonzorgcentrum, etc. Maar kan ook gesubstitueerd worden met een Adres</a:t>
            </a:r>
            <a:r>
              <a:rPr lang="nl-NL" sz="1200"/>
              <a:t>. </a:t>
            </a:r>
          </a:p>
          <a:p>
            <a:pPr marL="152400" lvl="2">
              <a:buSzPts val="1200"/>
            </a:pPr>
            <a:endParaRPr lang="nl-NL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nl-NL" sz="1200" dirty="0"/>
              <a:t>Domicilie (via OSLO-Persoon)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nl-NL" sz="1200" dirty="0"/>
              <a:t>Verblijfplaats (zoals een woonzorgcentrum, via OSLO-Persoon)</a:t>
            </a:r>
            <a:endParaRPr lang="nl-NL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lvl="1">
              <a:buSzPts val="1200"/>
            </a:pPr>
            <a:endParaRPr lang="nl-NL" sz="1200" dirty="0"/>
          </a:p>
          <a:p>
            <a:pPr marL="152400">
              <a:buSzPts val="1200"/>
            </a:pPr>
            <a:endParaRPr lang="nl-NL" sz="1200" dirty="0"/>
          </a:p>
          <a:p>
            <a:pPr marL="152400">
              <a:buSzPts val="1200"/>
            </a:pP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3350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Verduidelijking</a:t>
            </a:r>
            <a:r>
              <a:rPr lang="en-US"/>
              <a:t> </a:t>
            </a:r>
            <a:r>
              <a:rPr lang="en-US" err="1"/>
              <a:t>plaatsen</a:t>
            </a:r>
            <a:br>
              <a:rPr lang="en-US"/>
            </a:br>
            <a:endParaRPr lang="en-US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2C776-1B16-747F-FCD8-BC92C761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557" y="1505224"/>
            <a:ext cx="3519453" cy="3076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877B2-1F17-0D55-7C8B-D1651982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5" y="911207"/>
            <a:ext cx="5019041" cy="34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1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2F8A-8E95-8522-2E4C-376B0974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Verduidelijking</a:t>
            </a:r>
            <a:r>
              <a:rPr lang="en-US"/>
              <a:t> </a:t>
            </a:r>
            <a:r>
              <a:rPr lang="en-US" err="1"/>
              <a:t>plaatsen</a:t>
            </a:r>
            <a:br>
              <a:rPr lang="en-US"/>
            </a:br>
            <a:endParaRPr lang="en-US" b="1"/>
          </a:p>
        </p:txBody>
      </p:sp>
      <p:sp>
        <p:nvSpPr>
          <p:cNvPr id="4" name="Google Shape;2106;g1f0f0b30a0b_1_118">
            <a:extLst>
              <a:ext uri="{FF2B5EF4-FFF2-40B4-BE49-F238E27FC236}">
                <a16:creationId xmlns:a16="http://schemas.microsoft.com/office/drawing/2014/main" id="{68E34102-BA3B-DC5B-387E-986AE6DA38C7}"/>
              </a:ext>
            </a:extLst>
          </p:cNvPr>
          <p:cNvSpPr txBox="1"/>
          <p:nvPr/>
        </p:nvSpPr>
        <p:spPr>
          <a:xfrm>
            <a:off x="546229" y="1377335"/>
            <a:ext cx="7949100" cy="321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-304800">
              <a:buSzPts val="1200"/>
              <a:buFont typeface="Arial"/>
              <a:buChar char="●"/>
            </a:pPr>
            <a:endParaRPr lang="nl-NL" sz="1200"/>
          </a:p>
          <a:p>
            <a:pPr marL="152400">
              <a:buSzPts val="1200"/>
            </a:pPr>
            <a:endParaRPr lang="nl-NL" sz="1200"/>
          </a:p>
          <a:p>
            <a:pPr marL="152400">
              <a:buSzPts val="1200"/>
            </a:pPr>
            <a:endParaRPr lang="nl-NL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281E5-419B-4D21-ADE6-98E4D8181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058260"/>
            <a:ext cx="4936331" cy="40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44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Work better together with Mural's visual work platform | Mural">
            <a:extLst>
              <a:ext uri="{FF2B5EF4-FFF2-40B4-BE49-F238E27FC236}">
                <a16:creationId xmlns:a16="http://schemas.microsoft.com/office/drawing/2014/main" id="{F1E8A6EB-EE2A-DEEF-6D76-940137624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0401" y="2177968"/>
            <a:ext cx="2743197" cy="7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ba70e22ce_0_17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fba70e22ce_0_17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fba70e22ce_0_17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/>
            <a:r>
              <a:rPr lang="en-GB" sz="3700" b="1"/>
              <a:t>Model, </a:t>
            </a:r>
            <a:r>
              <a:rPr lang="en-GB" sz="3700" b="1" err="1"/>
              <a:t>kardinaliteiten</a:t>
            </a:r>
            <a:r>
              <a:rPr lang="en-GB" sz="3700" b="1"/>
              <a:t> </a:t>
            </a:r>
            <a:endParaRPr lang="nl-BE" sz="3700" b="1"/>
          </a:p>
          <a:p>
            <a:pPr algn="ctr"/>
            <a:r>
              <a:rPr lang="en-GB" sz="3700" b="1" err="1"/>
              <a:t>en</a:t>
            </a:r>
            <a:r>
              <a:rPr lang="en-GB" sz="3700" b="1"/>
              <a:t> </a:t>
            </a:r>
            <a:r>
              <a:rPr lang="en-GB" sz="3700" b="1" err="1"/>
              <a:t>relaties</a:t>
            </a:r>
            <a:endParaRPr lang="nl-BE" sz="3700" b="1" err="1"/>
          </a:p>
        </p:txBody>
      </p:sp>
      <p:pic>
        <p:nvPicPr>
          <p:cNvPr id="485" name="Google Shape;485;gfba70e22ce_0_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290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257D574B-73E7-BEE1-794B-2C8517202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90225379b6_0_0">
            <a:extLst>
              <a:ext uri="{FF2B5EF4-FFF2-40B4-BE49-F238E27FC236}">
                <a16:creationId xmlns:a16="http://schemas.microsoft.com/office/drawing/2014/main" id="{3EE51C33-98E0-6CE3-EBB0-68638CA9988E}"/>
              </a:ext>
            </a:extLst>
          </p:cNvPr>
          <p:cNvSpPr txBox="1"/>
          <p:nvPr/>
        </p:nvSpPr>
        <p:spPr>
          <a:xfrm>
            <a:off x="376389" y="-2386"/>
            <a:ext cx="4440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13"/>
                  </a:ext>
                </a:extLst>
              </a:rPr>
              <a:t>M</a:t>
            </a: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odel</a:t>
            </a:r>
            <a:endParaRPr lang="nl-BE"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9BBD1-3920-1DE0-1D98-12F205B8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6" y="543914"/>
            <a:ext cx="8423745" cy="44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6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257D574B-73E7-BEE1-794B-2C8517202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90225379b6_0_0">
            <a:extLst>
              <a:ext uri="{FF2B5EF4-FFF2-40B4-BE49-F238E27FC236}">
                <a16:creationId xmlns:a16="http://schemas.microsoft.com/office/drawing/2014/main" id="{3EE51C33-98E0-6CE3-EBB0-68638CA9988E}"/>
              </a:ext>
            </a:extLst>
          </p:cNvPr>
          <p:cNvSpPr txBox="1"/>
          <p:nvPr/>
        </p:nvSpPr>
        <p:spPr>
          <a:xfrm>
            <a:off x="428344" y="146056"/>
            <a:ext cx="4440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 b="1"/>
              <a:t>Codelijsten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8D8AA-59D8-A4FE-D9A8-DB76A8DD0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58" y="692356"/>
            <a:ext cx="5165684" cy="44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36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257D574B-73E7-BEE1-794B-2C8517202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90225379b6_0_0">
            <a:extLst>
              <a:ext uri="{FF2B5EF4-FFF2-40B4-BE49-F238E27FC236}">
                <a16:creationId xmlns:a16="http://schemas.microsoft.com/office/drawing/2014/main" id="{3EE51C33-98E0-6CE3-EBB0-68638CA9988E}"/>
              </a:ext>
            </a:extLst>
          </p:cNvPr>
          <p:cNvSpPr txBox="1"/>
          <p:nvPr/>
        </p:nvSpPr>
        <p:spPr>
          <a:xfrm>
            <a:off x="428344" y="146056"/>
            <a:ext cx="4440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 b="1"/>
              <a:t>Codelijsten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D4FEB-544F-772D-6FDB-5F2DBB17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11" y="1107100"/>
            <a:ext cx="8748207" cy="33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24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>
          <a:extLst>
            <a:ext uri="{FF2B5EF4-FFF2-40B4-BE49-F238E27FC236}">
              <a16:creationId xmlns:a16="http://schemas.microsoft.com/office/drawing/2014/main" id="{257D574B-73E7-BEE1-794B-2C8517202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90225379b6_0_0">
            <a:extLst>
              <a:ext uri="{FF2B5EF4-FFF2-40B4-BE49-F238E27FC236}">
                <a16:creationId xmlns:a16="http://schemas.microsoft.com/office/drawing/2014/main" id="{3EE51C33-98E0-6CE3-EBB0-68638CA9988E}"/>
              </a:ext>
            </a:extLst>
          </p:cNvPr>
          <p:cNvSpPr txBox="1"/>
          <p:nvPr/>
        </p:nvSpPr>
        <p:spPr>
          <a:xfrm>
            <a:off x="428344" y="146056"/>
            <a:ext cx="4440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 b="1"/>
              <a:t>Codelijsten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72F6F-B7A3-BA9D-22D9-875CF476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09" y="1084015"/>
            <a:ext cx="8635236" cy="33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" descr="Amazon.com : Neewer 12''X11''/30cm X 27cm Wooden Director's Film Movie  Slateboard Clapper Board : Camera &amp; Pho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783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gfba70e22ce_0_218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gfba70e22ce_0_218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gfba70e22ce_0_218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/>
            <a:r>
              <a:rPr lang="nl-BE" sz="3700" b="1"/>
              <a:t>Publieke review</a:t>
            </a:r>
            <a:endParaRPr lang="en-US" err="1"/>
          </a:p>
        </p:txBody>
      </p:sp>
      <p:pic>
        <p:nvPicPr>
          <p:cNvPr id="3590" name="Google Shape;3590;gfba70e22ce_0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052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1f0f0b30a0b_1_11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Publieke review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g1f0f0b30a0b_1_118"/>
          <p:cNvSpPr txBox="1"/>
          <p:nvPr/>
        </p:nvSpPr>
        <p:spPr>
          <a:xfrm>
            <a:off x="730425" y="1140352"/>
            <a:ext cx="7949100" cy="321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NL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verkrijgen en verwerken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nl-NL"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Finaliseren publicatie als kandidaat-standaard op het </a:t>
            </a:r>
            <a:r>
              <a:rPr lang="nl-NL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82"/>
                  </a:ext>
                </a:extLst>
              </a:rPr>
              <a:t>standaardenregister</a:t>
            </a:r>
            <a:br>
              <a:rPr lang="nl-NL" sz="1200" b="0" i="0" u="none" strike="noStrike" cap="none">
                <a:latin typeface="Arial"/>
                <a:ea typeface="Arial"/>
                <a:cs typeface="Arial"/>
              </a:rPr>
            </a:br>
            <a:endParaRPr lang="nl-NL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Via Github vragen, suggesties</a:t>
            </a:r>
            <a:r>
              <a:rPr lang="nl-NL" sz="1200"/>
              <a:t> en opmerkingen</a:t>
            </a: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loggen</a:t>
            </a:r>
            <a:br>
              <a:rPr lang="nl-NL" sz="1200" b="0" i="0" u="none" strike="noStrike" cap="none">
                <a:latin typeface="Arial"/>
                <a:ea typeface="Arial"/>
                <a:cs typeface="Arial"/>
              </a:rPr>
            </a:br>
            <a:endParaRPr lang="nl-NL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afloop alle issues categoriseren en via een afsluitende webinar de oplossingen voorstellen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Kleine semantische wijzigingen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Grote semantische wijzigingen: mogelijkheid van extra werkgroep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nl-NL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04800">
              <a:buSzPts val="1200"/>
              <a:buFont typeface="Arial"/>
              <a:buChar char="●"/>
            </a:pPr>
            <a:r>
              <a:rPr lang="nl-NL" sz="1200"/>
              <a:t>Implementatiepartners mappen</a:t>
            </a: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op OSLO of implementeren de datastandaard binnen hun tools (PoC)</a:t>
            </a:r>
          </a:p>
          <a:p>
            <a:pPr marL="152400">
              <a:buSzPts val="1200"/>
            </a:pPr>
            <a:endParaRPr lang="nl-NL" sz="1200"/>
          </a:p>
          <a:p>
            <a:pPr marL="152400">
              <a:buSzPts val="1200"/>
            </a:pPr>
            <a:endParaRPr lang="nl-NL" sz="1200"/>
          </a:p>
          <a:p>
            <a:pPr marL="152400">
              <a:buSzPts val="1200"/>
            </a:pPr>
            <a:endParaRPr lang="nl-NL" sz="1200"/>
          </a:p>
          <a:p>
            <a:pPr marL="152400">
              <a:buSzPts val="1200"/>
            </a:pPr>
            <a:endParaRPr lang="nl-NL" sz="1200"/>
          </a:p>
          <a:p>
            <a:pPr marL="152400">
              <a:buSzPts val="1200"/>
            </a:pPr>
            <a:endParaRPr lang="nl-NL" sz="1200"/>
          </a:p>
        </p:txBody>
      </p:sp>
      <p:sp>
        <p:nvSpPr>
          <p:cNvPr id="2107" name="Google Shape;2107;g1f0f0b30a0b_1_118">
            <a:hlinkClick r:id="rId4"/>
          </p:cNvPr>
          <p:cNvSpPr/>
          <p:nvPr/>
        </p:nvSpPr>
        <p:spPr>
          <a:xfrm>
            <a:off x="4704975" y="252245"/>
            <a:ext cx="4107525" cy="7599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37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2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Specificatiedocument, verslagen en presentaties kunnen geraadpleegd worden via </a:t>
            </a:r>
            <a:r>
              <a:rPr lang="nl-BE" sz="12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data.vlaanderen.be</a:t>
            </a:r>
            <a:endParaRPr sz="12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F8326-3813-D5DE-4F31-CF1169CFEFFC}"/>
              </a:ext>
            </a:extLst>
          </p:cNvPr>
          <p:cNvSpPr/>
          <p:nvPr/>
        </p:nvSpPr>
        <p:spPr>
          <a:xfrm>
            <a:off x="1803933" y="3820237"/>
            <a:ext cx="5802083" cy="583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52400" algn="ctr" fontAlgn="b">
              <a:buSzPts val="1200"/>
            </a:pPr>
            <a:r>
              <a:rPr lang="nl-NL" b="0" i="0">
                <a:solidFill>
                  <a:srgbClr val="474747"/>
                </a:solidFill>
                <a:effectLst/>
                <a:latin typeface="+mj-lt"/>
              </a:rPr>
              <a:t>Goedkeuring werkgroep aanvragen voor aanmelding publieke review</a:t>
            </a:r>
          </a:p>
          <a:p>
            <a:pPr marL="152400" algn="ctr" fontAlgn="b">
              <a:buSzPts val="1200"/>
            </a:pPr>
            <a:r>
              <a:rPr lang="nl-NL" sz="1100">
                <a:solidFill>
                  <a:srgbClr val="474747"/>
                </a:solidFill>
                <a:latin typeface="+mj-lt"/>
              </a:rPr>
              <a:t>WG Datastandaarden – 16 mei 2024 – 13:00-16:00</a:t>
            </a:r>
            <a:endParaRPr lang="nl-BE" sz="1100">
              <a:latin typeface="+mj-lt"/>
            </a:endParaRPr>
          </a:p>
        </p:txBody>
      </p:sp>
      <p:pic>
        <p:nvPicPr>
          <p:cNvPr id="3" name="Graphic 2" descr="Comment Like with solid fill">
            <a:extLst>
              <a:ext uri="{FF2B5EF4-FFF2-40B4-BE49-F238E27FC236}">
                <a16:creationId xmlns:a16="http://schemas.microsoft.com/office/drawing/2014/main" id="{08B30E96-7AC1-E5F4-2FE9-17C6D2E77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986476">
            <a:off x="1259782" y="3193315"/>
            <a:ext cx="1070435" cy="107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7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1f0f0b30a0b_1_500">
            <a:hlinkClick r:id="rId3"/>
          </p:cNvPr>
          <p:cNvSpPr/>
          <p:nvPr/>
        </p:nvSpPr>
        <p:spPr>
          <a:xfrm>
            <a:off x="2406900" y="972350"/>
            <a:ext cx="34641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nl-BE" sz="1500" b="1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Klik hier om feedback te bezorgen</a:t>
            </a:r>
            <a:endParaRPr sz="1500" b="1" i="0" u="none" strike="noStrike" cap="none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  <a:hlinkClick r:id="rId4"/>
            </a:endParaRPr>
          </a:p>
        </p:txBody>
      </p:sp>
      <p:sp>
        <p:nvSpPr>
          <p:cNvPr id="2115" name="Google Shape;2115;g1f0f0b30a0b_1_500"/>
          <p:cNvSpPr/>
          <p:nvPr/>
        </p:nvSpPr>
        <p:spPr>
          <a:xfrm>
            <a:off x="7562750" y="2783952"/>
            <a:ext cx="510900" cy="251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6" name="Google Shape;2116;g1f0f0b30a0b_1_500"/>
          <p:cNvSpPr txBox="1"/>
          <p:nvPr/>
        </p:nvSpPr>
        <p:spPr>
          <a:xfrm>
            <a:off x="628650" y="273850"/>
            <a:ext cx="7020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bezorgen via GitHub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601E6B4-0315-A1D4-6AFB-1ADEE93FA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285978"/>
            <a:ext cx="7703820" cy="3874563"/>
          </a:xfrm>
          <a:prstGeom prst="rect">
            <a:avLst/>
          </a:prstGeom>
        </p:spPr>
      </p:pic>
      <p:sp>
        <p:nvSpPr>
          <p:cNvPr id="2114" name="Google Shape;2114;g1f0f0b30a0b_1_500"/>
          <p:cNvSpPr/>
          <p:nvPr/>
        </p:nvSpPr>
        <p:spPr>
          <a:xfrm>
            <a:off x="1204457" y="1673962"/>
            <a:ext cx="430800" cy="205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76074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1f0f0b30a0b_1_629">
            <a:hlinkClick r:id="rId3"/>
          </p:cNvPr>
          <p:cNvSpPr/>
          <p:nvPr/>
        </p:nvSpPr>
        <p:spPr>
          <a:xfrm>
            <a:off x="2406900" y="972350"/>
            <a:ext cx="34641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nl-BE" sz="1500" b="1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Klik hier om feedback te bezorgen</a:t>
            </a:r>
            <a:endParaRPr sz="1500" b="1" i="0" u="none" strike="noStrike" cap="none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  <a:hlinkClick r:id="rId4"/>
            </a:endParaRPr>
          </a:p>
        </p:txBody>
      </p:sp>
      <p:sp>
        <p:nvSpPr>
          <p:cNvPr id="2122" name="Google Shape;2122;g1f0f0b30a0b_1_629"/>
          <p:cNvSpPr txBox="1"/>
          <p:nvPr/>
        </p:nvSpPr>
        <p:spPr>
          <a:xfrm>
            <a:off x="628650" y="273850"/>
            <a:ext cx="7020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bezorgen via GitHub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g1f0f0b30a0b_1_629"/>
          <p:cNvSpPr/>
          <p:nvPr/>
        </p:nvSpPr>
        <p:spPr>
          <a:xfrm>
            <a:off x="5468475" y="4126725"/>
            <a:ext cx="779700" cy="205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9638F84-86F3-3051-A227-32AAC94F4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268760"/>
            <a:ext cx="7863840" cy="3817559"/>
          </a:xfrm>
          <a:prstGeom prst="rect">
            <a:avLst/>
          </a:prstGeom>
        </p:spPr>
      </p:pic>
      <p:sp>
        <p:nvSpPr>
          <p:cNvPr id="4" name="Google Shape;2114;g1f0f0b30a0b_1_500">
            <a:extLst>
              <a:ext uri="{FF2B5EF4-FFF2-40B4-BE49-F238E27FC236}">
                <a16:creationId xmlns:a16="http://schemas.microsoft.com/office/drawing/2014/main" id="{4A79ADB1-C7EE-76F7-85BE-5ABB9EFA2C69}"/>
              </a:ext>
            </a:extLst>
          </p:cNvPr>
          <p:cNvSpPr/>
          <p:nvPr/>
        </p:nvSpPr>
        <p:spPr>
          <a:xfrm>
            <a:off x="5467847" y="4617187"/>
            <a:ext cx="1059450" cy="21663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66822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20522C8-D0E8-B26D-F303-76F82A521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93000"/>
            <a:ext cx="7835265" cy="3849090"/>
          </a:xfrm>
          <a:prstGeom prst="rect">
            <a:avLst/>
          </a:prstGeom>
        </p:spPr>
      </p:pic>
      <p:sp>
        <p:nvSpPr>
          <p:cNvPr id="2130" name="Google Shape;2130;g1f0f0b30a0b_1_515"/>
          <p:cNvSpPr/>
          <p:nvPr/>
        </p:nvSpPr>
        <p:spPr>
          <a:xfrm>
            <a:off x="1326695" y="3629510"/>
            <a:ext cx="4730100" cy="1489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2" name="Google Shape;2132;g1f0f0b30a0b_1_515"/>
          <p:cNvSpPr txBox="1"/>
          <p:nvPr/>
        </p:nvSpPr>
        <p:spPr>
          <a:xfrm>
            <a:off x="628650" y="273850"/>
            <a:ext cx="7020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Reageren op feedback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B1E6B0-F7B5-139A-3F41-46C06C625B85}"/>
              </a:ext>
            </a:extLst>
          </p:cNvPr>
          <p:cNvSpPr/>
          <p:nvPr/>
        </p:nvSpPr>
        <p:spPr>
          <a:xfrm>
            <a:off x="1815078" y="3380048"/>
            <a:ext cx="4109085" cy="1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112;g1f0f0b30a0b_1_500">
            <a:hlinkClick r:id="rId4"/>
            <a:extLst>
              <a:ext uri="{FF2B5EF4-FFF2-40B4-BE49-F238E27FC236}">
                <a16:creationId xmlns:a16="http://schemas.microsoft.com/office/drawing/2014/main" id="{39845B87-6074-7A71-EF7D-5D2925C35038}"/>
              </a:ext>
            </a:extLst>
          </p:cNvPr>
          <p:cNvSpPr/>
          <p:nvPr/>
        </p:nvSpPr>
        <p:spPr>
          <a:xfrm>
            <a:off x="2406900" y="972350"/>
            <a:ext cx="34641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nl-BE" sz="1500" b="1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Klik hier om feedback te bezorgen</a:t>
            </a:r>
            <a:endParaRPr sz="1500" b="1" i="0" u="none" strike="noStrike" cap="none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185383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gfba70e22ce_0_218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gfba70e22ce_0_218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gfba70e22ce_0_218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en Next Steps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0" name="Google Shape;3590;gfba70e22ce_0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15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f0f0b30a0b_1_363"/>
          <p:cNvSpPr/>
          <p:nvPr/>
        </p:nvSpPr>
        <p:spPr>
          <a:xfrm>
            <a:off x="628638" y="4349115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5" name="Google Shape;2075;g1f0f0b30a0b_1_363"/>
          <p:cNvGrpSpPr/>
          <p:nvPr/>
        </p:nvGrpSpPr>
        <p:grpSpPr>
          <a:xfrm>
            <a:off x="641986" y="1367320"/>
            <a:ext cx="478299" cy="478299"/>
            <a:chOff x="4640263" y="1219200"/>
            <a:chExt cx="123825" cy="123825"/>
          </a:xfrm>
        </p:grpSpPr>
        <p:sp>
          <p:nvSpPr>
            <p:cNvPr id="2076" name="Google Shape;2076;g1f0f0b30a0b_1_363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g1f0f0b30a0b_1_363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1f0f0b30a0b_1_363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1f0f0b30a0b_1_363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g1f0f0b30a0b_1_363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1" name="Google Shape;2081;g1f0f0b30a0b_1_363"/>
          <p:cNvGrpSpPr/>
          <p:nvPr/>
        </p:nvGrpSpPr>
        <p:grpSpPr>
          <a:xfrm>
            <a:off x="630418" y="1988267"/>
            <a:ext cx="470610" cy="478327"/>
            <a:chOff x="6215424" y="4028218"/>
            <a:chExt cx="202814" cy="206140"/>
          </a:xfrm>
        </p:grpSpPr>
        <p:sp>
          <p:nvSpPr>
            <p:cNvPr id="2082" name="Google Shape;2082;g1f0f0b30a0b_1_363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1f0f0b30a0b_1_363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1f0f0b30a0b_1_363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g1f0f0b30a0b_1_363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g1f0f0b30a0b_1_363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7" name="Google Shape;2087;g1f0f0b30a0b_1_363"/>
          <p:cNvGrpSpPr/>
          <p:nvPr/>
        </p:nvGrpSpPr>
        <p:grpSpPr>
          <a:xfrm>
            <a:off x="646650" y="3329996"/>
            <a:ext cx="479163" cy="478593"/>
            <a:chOff x="4148138" y="53975"/>
            <a:chExt cx="1335088" cy="1333500"/>
          </a:xfrm>
        </p:grpSpPr>
        <p:sp>
          <p:nvSpPr>
            <p:cNvPr id="2088" name="Google Shape;2088;g1f0f0b30a0b_1_363"/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g1f0f0b30a0b_1_363"/>
            <p:cNvSpPr/>
            <p:nvPr/>
          </p:nvSpPr>
          <p:spPr>
            <a:xfrm>
              <a:off x="4148138" y="53975"/>
              <a:ext cx="1335088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0" name="Google Shape;2090;g1f0f0b30a0b_1_363"/>
          <p:cNvGrpSpPr/>
          <p:nvPr/>
        </p:nvGrpSpPr>
        <p:grpSpPr>
          <a:xfrm>
            <a:off x="636299" y="2611404"/>
            <a:ext cx="471655" cy="471655"/>
            <a:chOff x="4287838" y="1854201"/>
            <a:chExt cx="149225" cy="149225"/>
          </a:xfrm>
        </p:grpSpPr>
        <p:sp>
          <p:nvSpPr>
            <p:cNvPr id="2091" name="Google Shape;2091;g1f0f0b30a0b_1_363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92" name="Google Shape;2092;g1f0f0b30a0b_1_363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093" name="Google Shape;2093;g1f0f0b30a0b_1_363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2094" name="Google Shape;2094;g1f0f0b30a0b_1_363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5" name="Google Shape;2095;g1f0f0b30a0b_1_363"/>
          <p:cNvSpPr txBox="1"/>
          <p:nvPr/>
        </p:nvSpPr>
        <p:spPr>
          <a:xfrm>
            <a:off x="1267625" y="143712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 laatste thematische werkgroep.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g1f0f0b30a0b_1_363"/>
          <p:cNvSpPr txBox="1"/>
          <p:nvPr/>
        </p:nvSpPr>
        <p:spPr>
          <a:xfrm>
            <a:off x="1267625" y="2035950"/>
            <a:ext cx="746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 verslag van deze werkgroep.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Google Shape;2097;g1f0f0b30a0b_1_363"/>
          <p:cNvSpPr txBox="1"/>
          <p:nvPr/>
        </p:nvSpPr>
        <p:spPr>
          <a:xfrm>
            <a:off x="1267574" y="2687672"/>
            <a:ext cx="6768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publicatie op data.vlaanderen.be als kandidaat standaard.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Google Shape;2098;g1f0f0b30a0b_1_363"/>
          <p:cNvSpPr txBox="1"/>
          <p:nvPr/>
        </p:nvSpPr>
        <p:spPr>
          <a:xfrm>
            <a:off x="1267624" y="3400303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(via GitHub) tijdens de publieke review periode.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g1f0f0b30a0b_1_36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238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4" name="Google Shape;764;g21736e2d9d9_0_0"/>
          <p:cNvCxnSpPr/>
          <p:nvPr/>
        </p:nvCxnSpPr>
        <p:spPr>
          <a:xfrm flipH="1">
            <a:off x="5322185" y="3082680"/>
            <a:ext cx="3600" cy="386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" name="Google Shape;767;g21736e2d9d9_0_0">
            <a:extLst>
              <a:ext uri="{FF2B5EF4-FFF2-40B4-BE49-F238E27FC236}">
                <a16:creationId xmlns:a16="http://schemas.microsoft.com/office/drawing/2014/main" id="{92ACB280-88D1-082F-4232-61C19911FAAB}"/>
              </a:ext>
            </a:extLst>
          </p:cNvPr>
          <p:cNvCxnSpPr>
            <a:cxnSpLocks/>
          </p:cNvCxnSpPr>
          <p:nvPr/>
        </p:nvCxnSpPr>
        <p:spPr>
          <a:xfrm>
            <a:off x="5876071" y="2424463"/>
            <a:ext cx="0" cy="5976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67" name="Google Shape;767;g21736e2d9d9_0_0"/>
          <p:cNvCxnSpPr>
            <a:cxnSpLocks/>
          </p:cNvCxnSpPr>
          <p:nvPr/>
        </p:nvCxnSpPr>
        <p:spPr>
          <a:xfrm>
            <a:off x="4235431" y="2445123"/>
            <a:ext cx="0" cy="54801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39" name="Google Shape;739;g21736e2d9d9_0_0"/>
          <p:cNvCxnSpPr>
            <a:cxnSpLocks/>
          </p:cNvCxnSpPr>
          <p:nvPr/>
        </p:nvCxnSpPr>
        <p:spPr>
          <a:xfrm>
            <a:off x="8193169" y="2451694"/>
            <a:ext cx="0" cy="685243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741" name="Google Shape;741;g21736e2d9d9_0_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200"/>
            </a:pPr>
            <a:r>
              <a:rPr lang="en-GB" sz="3200" b="1"/>
              <a:t>OSLO </a:t>
            </a:r>
            <a:r>
              <a:rPr lang="en-GB" sz="3200" b="1" err="1"/>
              <a:t>tijdslijn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GB"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742" name="Google Shape;742;g21736e2d9d9_0_0"/>
          <p:cNvCxnSpPr>
            <a:cxnSpLocks/>
          </p:cNvCxnSpPr>
          <p:nvPr/>
        </p:nvCxnSpPr>
        <p:spPr>
          <a:xfrm flipH="1">
            <a:off x="2567428" y="2461221"/>
            <a:ext cx="9000" cy="555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45" name="Google Shape;745;g21736e2d9d9_0_0"/>
          <p:cNvCxnSpPr/>
          <p:nvPr/>
        </p:nvCxnSpPr>
        <p:spPr>
          <a:xfrm>
            <a:off x="1357448" y="3209624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46" name="Google Shape;746;g21736e2d9d9_0_0"/>
          <p:cNvSpPr/>
          <p:nvPr/>
        </p:nvSpPr>
        <p:spPr>
          <a:xfrm rot="5400000">
            <a:off x="8471923" y="2913456"/>
            <a:ext cx="450300" cy="153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21736e2d9d9_0_0"/>
          <p:cNvSpPr txBox="1"/>
          <p:nvPr/>
        </p:nvSpPr>
        <p:spPr>
          <a:xfrm>
            <a:off x="1364172" y="2978644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21736e2d9d9_0_0"/>
          <p:cNvSpPr txBox="1"/>
          <p:nvPr/>
        </p:nvSpPr>
        <p:spPr>
          <a:xfrm>
            <a:off x="2181309" y="2978644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21736e2d9d9_0_0"/>
          <p:cNvSpPr txBox="1"/>
          <p:nvPr/>
        </p:nvSpPr>
        <p:spPr>
          <a:xfrm>
            <a:off x="2996097" y="2978644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1736e2d9d9_0_0"/>
          <p:cNvSpPr txBox="1"/>
          <p:nvPr/>
        </p:nvSpPr>
        <p:spPr>
          <a:xfrm>
            <a:off x="4599173" y="2978644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21736e2d9d9_0_0"/>
          <p:cNvSpPr txBox="1"/>
          <p:nvPr/>
        </p:nvSpPr>
        <p:spPr>
          <a:xfrm>
            <a:off x="2022028" y="2053276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1736e2d9d9_0_0"/>
          <p:cNvSpPr txBox="1"/>
          <p:nvPr/>
        </p:nvSpPr>
        <p:spPr>
          <a:xfrm>
            <a:off x="2844209" y="352684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 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1736e2d9d9_0_0"/>
          <p:cNvSpPr txBox="1"/>
          <p:nvPr/>
        </p:nvSpPr>
        <p:spPr>
          <a:xfrm>
            <a:off x="5314034" y="2049280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publieke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review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period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lang="en-GB"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21736e2d9d9_0_0"/>
          <p:cNvSpPr txBox="1"/>
          <p:nvPr/>
        </p:nvSpPr>
        <p:spPr>
          <a:xfrm>
            <a:off x="7691428" y="207189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publieke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review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g21736e2d9d9_0_0"/>
          <p:cNvSpPr txBox="1"/>
          <p:nvPr/>
        </p:nvSpPr>
        <p:spPr>
          <a:xfrm>
            <a:off x="6410728" y="2464715"/>
            <a:ext cx="1219174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</a:t>
            </a: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van de </a:t>
            </a:r>
            <a:r>
              <a:rPr lang="en-GB" sz="8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ontwerpstandaard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g21736e2d9d9_0_0"/>
          <p:cNvSpPr/>
          <p:nvPr/>
        </p:nvSpPr>
        <p:spPr>
          <a:xfrm>
            <a:off x="2178972" y="2772750"/>
            <a:ext cx="6441223" cy="201039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g21736e2d9d9_0_0"/>
          <p:cNvSpPr txBox="1"/>
          <p:nvPr/>
        </p:nvSpPr>
        <p:spPr>
          <a:xfrm>
            <a:off x="6202247" y="2978644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21736e2d9d9_0_0"/>
          <p:cNvSpPr txBox="1"/>
          <p:nvPr/>
        </p:nvSpPr>
        <p:spPr>
          <a:xfrm>
            <a:off x="809772" y="3508070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Kick-off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21736e2d9d9_0_0"/>
          <p:cNvSpPr txBox="1"/>
          <p:nvPr/>
        </p:nvSpPr>
        <p:spPr>
          <a:xfrm>
            <a:off x="4797093" y="353601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21736e2d9d9_0_0"/>
          <p:cNvSpPr txBox="1"/>
          <p:nvPr/>
        </p:nvSpPr>
        <p:spPr>
          <a:xfrm>
            <a:off x="7017046" y="2978644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Juli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1736e2d9d9_0_0"/>
          <p:cNvSpPr txBox="1"/>
          <p:nvPr/>
        </p:nvSpPr>
        <p:spPr>
          <a:xfrm>
            <a:off x="7805347" y="2978644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Augustus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21736e2d9d9_0_0"/>
          <p:cNvSpPr txBox="1"/>
          <p:nvPr/>
        </p:nvSpPr>
        <p:spPr>
          <a:xfrm>
            <a:off x="3681031" y="2053276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endParaRPr sz="10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21736e2d9d9_0_0"/>
          <p:cNvSpPr/>
          <p:nvPr/>
        </p:nvSpPr>
        <p:spPr>
          <a:xfrm rot="10800000">
            <a:off x="5294950" y="4036206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21736e2d9d9_0_0"/>
          <p:cNvSpPr txBox="1"/>
          <p:nvPr/>
        </p:nvSpPr>
        <p:spPr>
          <a:xfrm>
            <a:off x="4831414" y="4505496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21736e2d9d9_0_0"/>
          <p:cNvSpPr txBox="1"/>
          <p:nvPr/>
        </p:nvSpPr>
        <p:spPr>
          <a:xfrm>
            <a:off x="628651" y="958368"/>
            <a:ext cx="78867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-GB" sz="1800"/>
              <a:t>De </a:t>
            </a:r>
            <a:r>
              <a:rPr lang="en-GB" sz="1800" err="1"/>
              <a:t>publieke</a:t>
            </a:r>
            <a:r>
              <a:rPr lang="en-GB" sz="1800"/>
              <a:t> review </a:t>
            </a:r>
            <a:r>
              <a:rPr lang="en-GB" sz="1800" err="1"/>
              <a:t>periode</a:t>
            </a:r>
            <a:r>
              <a:rPr lang="en-GB" sz="1800"/>
              <a:t> start in </a:t>
            </a:r>
            <a:r>
              <a:rPr lang="en-GB" sz="1800" err="1"/>
              <a:t>mei</a:t>
            </a:r>
            <a:r>
              <a:rPr lang="en-GB" sz="1800"/>
              <a:t> </a:t>
            </a:r>
            <a:r>
              <a:rPr lang="en-GB" sz="1800" err="1"/>
              <a:t>na</a:t>
            </a:r>
            <a:r>
              <a:rPr lang="en-GB" sz="1800"/>
              <a:t> </a:t>
            </a:r>
            <a:r>
              <a:rPr lang="en-GB" sz="1800" err="1"/>
              <a:t>aanmelding</a:t>
            </a:r>
            <a:r>
              <a:rPr lang="en-GB" sz="1800"/>
              <a:t> </a:t>
            </a:r>
            <a:r>
              <a:rPr lang="en-GB" sz="1800" err="1"/>
              <a:t>bij</a:t>
            </a:r>
            <a:r>
              <a:rPr lang="en-GB" sz="1800"/>
              <a:t> de </a:t>
            </a:r>
            <a:r>
              <a:rPr lang="en-GB" sz="1800" err="1"/>
              <a:t>algemene</a:t>
            </a:r>
            <a:r>
              <a:rPr lang="en-GB" sz="1800"/>
              <a:t> </a:t>
            </a:r>
            <a:r>
              <a:rPr lang="en-GB" sz="1800" err="1"/>
              <a:t>werkgroep</a:t>
            </a:r>
            <a:r>
              <a:rPr lang="en-GB" sz="1800"/>
              <a:t> </a:t>
            </a:r>
            <a:r>
              <a:rPr lang="en-GB" sz="1800" err="1"/>
              <a:t>datastandaarden</a:t>
            </a:r>
            <a:r>
              <a:rPr lang="en-GB" sz="1800"/>
              <a:t> (16/05 – 13:30-16:00) </a:t>
            </a:r>
            <a:r>
              <a:rPr lang="en-GB" sz="1800" err="1"/>
              <a:t>en</a:t>
            </a:r>
            <a:r>
              <a:rPr lang="en-GB" sz="1800"/>
              <a:t> </a:t>
            </a:r>
            <a:r>
              <a:rPr lang="en-GB" sz="1800" err="1"/>
              <a:t>loopt</a:t>
            </a:r>
            <a:r>
              <a:rPr lang="en-GB" sz="1800"/>
              <a:t> tot </a:t>
            </a:r>
            <a:r>
              <a:rPr lang="en-GB" sz="1800" err="1"/>
              <a:t>augustus</a:t>
            </a:r>
            <a:r>
              <a:rPr lang="en-GB" sz="1800"/>
              <a:t>. </a:t>
            </a:r>
            <a:endParaRPr lang="en-US"/>
          </a:p>
        </p:txBody>
      </p:sp>
      <p:sp>
        <p:nvSpPr>
          <p:cNvPr id="750" name="Google Shape;750;g21736e2d9d9_0_0"/>
          <p:cNvSpPr txBox="1"/>
          <p:nvPr/>
        </p:nvSpPr>
        <p:spPr>
          <a:xfrm>
            <a:off x="3810897" y="2978644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lang="nl-BE"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21736e2d9d9_0_0"/>
          <p:cNvSpPr txBox="1"/>
          <p:nvPr/>
        </p:nvSpPr>
        <p:spPr>
          <a:xfrm>
            <a:off x="5413971" y="2978644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47;g21736e2d9d9_0_0">
            <a:extLst>
              <a:ext uri="{FF2B5EF4-FFF2-40B4-BE49-F238E27FC236}">
                <a16:creationId xmlns:a16="http://schemas.microsoft.com/office/drawing/2014/main" id="{2BD81F36-FE70-895E-2DDA-3FC71E0EA7EF}"/>
              </a:ext>
            </a:extLst>
          </p:cNvPr>
          <p:cNvSpPr txBox="1"/>
          <p:nvPr/>
        </p:nvSpPr>
        <p:spPr>
          <a:xfrm>
            <a:off x="535925" y="2768215"/>
            <a:ext cx="1635782" cy="1980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SzPts val="1600"/>
              <a:buNone/>
              <a:defRPr sz="1500" b="1">
                <a:solidFill>
                  <a:schemeClr val="lt1"/>
                </a:solidFill>
              </a:defRPr>
            </a:lvl1pPr>
          </a:lstStyle>
          <a:p>
            <a:r>
              <a:rPr lang="en-GB"/>
              <a:t>2023</a:t>
            </a:r>
            <a:endParaRPr/>
          </a:p>
        </p:txBody>
      </p:sp>
      <p:sp>
        <p:nvSpPr>
          <p:cNvPr id="7" name="Google Shape;748;g21736e2d9d9_0_0">
            <a:extLst>
              <a:ext uri="{FF2B5EF4-FFF2-40B4-BE49-F238E27FC236}">
                <a16:creationId xmlns:a16="http://schemas.microsoft.com/office/drawing/2014/main" id="{C7D2DEC1-BCA3-64FD-49E1-574F29D9A00F}"/>
              </a:ext>
            </a:extLst>
          </p:cNvPr>
          <p:cNvSpPr txBox="1"/>
          <p:nvPr/>
        </p:nvSpPr>
        <p:spPr>
          <a:xfrm>
            <a:off x="543420" y="297628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745;g21736e2d9d9_0_0">
            <a:extLst>
              <a:ext uri="{FF2B5EF4-FFF2-40B4-BE49-F238E27FC236}">
                <a16:creationId xmlns:a16="http://schemas.microsoft.com/office/drawing/2014/main" id="{6432EB36-A7DB-01CD-39BC-CFFFA58FF1A1}"/>
              </a:ext>
            </a:extLst>
          </p:cNvPr>
          <p:cNvCxnSpPr/>
          <p:nvPr/>
        </p:nvCxnSpPr>
        <p:spPr>
          <a:xfrm>
            <a:off x="3398609" y="3214232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421107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35BD1997-8FE7-6A0A-6342-110207A7B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6">
            <a:extLst>
              <a:ext uri="{FF2B5EF4-FFF2-40B4-BE49-F238E27FC236}">
                <a16:creationId xmlns:a16="http://schemas.microsoft.com/office/drawing/2014/main" id="{47BF5CCF-5046-6A5D-3801-A74015A5A518}"/>
              </a:ext>
            </a:extLst>
          </p:cNvPr>
          <p:cNvSpPr txBox="1"/>
          <p:nvPr/>
        </p:nvSpPr>
        <p:spPr>
          <a:xfrm>
            <a:off x="628650" y="1346450"/>
            <a:ext cx="38637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6">
            <a:extLst>
              <a:ext uri="{FF2B5EF4-FFF2-40B4-BE49-F238E27FC236}">
                <a16:creationId xmlns:a16="http://schemas.microsoft.com/office/drawing/2014/main" id="{2DAE19CE-33E9-F018-2160-0C0C7BCF6648}"/>
              </a:ext>
            </a:extLst>
          </p:cNvPr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6">
            <a:extLst>
              <a:ext uri="{FF2B5EF4-FFF2-40B4-BE49-F238E27FC236}">
                <a16:creationId xmlns:a16="http://schemas.microsoft.com/office/drawing/2014/main" id="{33486479-B780-C280-8CCE-2430A17234B4}"/>
              </a:ext>
            </a:extLst>
          </p:cNvPr>
          <p:cNvSpPr txBox="1"/>
          <p:nvPr/>
        </p:nvSpPr>
        <p:spPr>
          <a:xfrm>
            <a:off x="689075" y="2439475"/>
            <a:ext cx="37662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per e-mail worden gegeven aan de volgende personen:</a:t>
            </a:r>
            <a:endParaRPr lang="nl-BE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nl-BE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digitaal.vlaanderen@vlaanderen.be</a:t>
            </a:r>
            <a:endParaRPr lang="nl-BE" sz="15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nl-BE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laurens.vercauteren@vlaanderen.be</a:t>
            </a:r>
            <a:endParaRPr lang="nl-BE" sz="14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</a:endParaRPr>
          </a:p>
          <a:p>
            <a:pPr marL="285750" indent="-279400">
              <a:buSzPts val="1500"/>
              <a:buFont typeface="Arial"/>
              <a:buChar char="•"/>
            </a:pPr>
            <a:r>
              <a:rPr lang="nl-BE" sz="1500" b="0" i="0" u="none" strike="noStrike" cap="none">
                <a:solidFill>
                  <a:srgbClr val="3C96BE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jitse</a:t>
            </a:r>
            <a:r>
              <a:rPr lang="nl-BE" sz="1500">
                <a:solidFill>
                  <a:srgbClr val="3C96B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.decock</a:t>
            </a:r>
            <a:r>
              <a:rPr lang="nl-BE" sz="1500" b="0" i="0" u="none" strike="noStrike" cap="none">
                <a:solidFill>
                  <a:srgbClr val="3C96BE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nl-BE" sz="1500">
                <a:solidFill>
                  <a:srgbClr val="3C96B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vlaanderen.be</a:t>
            </a:r>
            <a:endParaRPr lang="nl-BE" sz="1500">
              <a:solidFill>
                <a:srgbClr val="3C96BE"/>
              </a:solidFill>
            </a:endParaRPr>
          </a:p>
          <a:p>
            <a:pPr marL="285750" indent="-279400">
              <a:buSzPts val="1500"/>
              <a:buFont typeface="Arial"/>
              <a:buChar char="•"/>
            </a:pPr>
            <a:r>
              <a:rPr lang="nl-BE" sz="1500">
                <a:solidFill>
                  <a:srgbClr val="3C96BE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aline.verbrugge@vlaanderen.be</a:t>
            </a:r>
            <a:r>
              <a:rPr lang="nl-BE" sz="1500">
                <a:solidFill>
                  <a:srgbClr val="3C96BE"/>
                </a:solidFill>
              </a:rPr>
              <a:t> </a:t>
            </a:r>
            <a:endParaRPr lang="nl-BE">
              <a:solidFill>
                <a:srgbClr val="3C96BE"/>
              </a:solidFill>
            </a:endParaRPr>
          </a:p>
        </p:txBody>
      </p:sp>
      <p:sp>
        <p:nvSpPr>
          <p:cNvPr id="779" name="Google Shape;779;p36">
            <a:extLst>
              <a:ext uri="{FF2B5EF4-FFF2-40B4-BE49-F238E27FC236}">
                <a16:creationId xmlns:a16="http://schemas.microsoft.com/office/drawing/2014/main" id="{1F1D5D74-CE1C-3435-877B-E8D82A9D2991}"/>
              </a:ext>
            </a:extLst>
          </p:cNvPr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36">
            <a:extLst>
              <a:ext uri="{FF2B5EF4-FFF2-40B4-BE49-F238E27FC236}">
                <a16:creationId xmlns:a16="http://schemas.microsoft.com/office/drawing/2014/main" id="{67454E80-0552-5345-A8B7-3F860513C2F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36">
            <a:extLst>
              <a:ext uri="{FF2B5EF4-FFF2-40B4-BE49-F238E27FC236}">
                <a16:creationId xmlns:a16="http://schemas.microsoft.com/office/drawing/2014/main" id="{2D57FF50-D408-50E7-39CB-EB4A07F3E6BC}"/>
              </a:ext>
            </a:extLst>
          </p:cNvPr>
          <p:cNvSpPr txBox="1"/>
          <p:nvPr/>
        </p:nvSpPr>
        <p:spPr>
          <a:xfrm>
            <a:off x="5114200" y="2289350"/>
            <a:ext cx="3401100" cy="156962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600"/>
            </a:pPr>
            <a:r>
              <a:rPr lang="nl-BE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Feedback/input kan gegeven worden via GitHub:</a:t>
            </a:r>
            <a:r>
              <a:rPr lang="nl-BE" sz="1600">
                <a:solidFill>
                  <a:schemeClr val="lt1"/>
                </a:solidFill>
              </a:rPr>
              <a:t> </a:t>
            </a:r>
            <a:endParaRPr lang="nl-BE"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https://github.com/Informatievlaanderen/</a:t>
            </a:r>
            <a:r>
              <a:rPr lang="nl-BE" sz="1600">
                <a:solidFill>
                  <a:schemeClr val="lt1"/>
                </a:solidFill>
              </a:rPr>
              <a:t>OSLOthema-overlijdensaangifte</a:t>
            </a:r>
            <a:endParaRPr lang="nl-BE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Via het aanmaken van </a:t>
            </a:r>
            <a:r>
              <a:rPr lang="nl-BE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endParaRPr lang="nl-BE"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82" name="Google Shape;782;p36">
            <a:extLst>
              <a:ext uri="{FF2B5EF4-FFF2-40B4-BE49-F238E27FC236}">
                <a16:creationId xmlns:a16="http://schemas.microsoft.com/office/drawing/2014/main" id="{2BDECB08-8F29-AC33-D07A-F95FC2B1101E}"/>
              </a:ext>
            </a:extLst>
          </p:cNvPr>
          <p:cNvSpPr txBox="1"/>
          <p:nvPr/>
        </p:nvSpPr>
        <p:spPr>
          <a:xfrm>
            <a:off x="628651" y="289998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Samenwerking OSLO</a:t>
            </a:r>
            <a:endParaRPr lang="nl-B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83" name="Google Shape;783;p36">
            <a:extLst>
              <a:ext uri="{FF2B5EF4-FFF2-40B4-BE49-F238E27FC236}">
                <a16:creationId xmlns:a16="http://schemas.microsoft.com/office/drawing/2014/main" id="{DAF99643-5935-1A73-BFDF-482226D2F725}"/>
              </a:ext>
            </a:extLst>
          </p:cNvPr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7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a30ed6e57_0_51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 van vandaag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fa30ed6e57_0_510"/>
          <p:cNvSpPr/>
          <p:nvPr/>
        </p:nvSpPr>
        <p:spPr>
          <a:xfrm>
            <a:off x="684100" y="1162551"/>
            <a:ext cx="7766942" cy="738300"/>
          </a:xfrm>
          <a:prstGeom prst="rect">
            <a:avLst/>
          </a:prstGeom>
          <a:solidFill>
            <a:srgbClr val="EFEFEF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nl-BE" sz="1500" b="1">
                <a:solidFill>
                  <a:schemeClr val="dk1"/>
                </a:solidFill>
              </a:rPr>
              <a:t>Voorstelling van het model</a:t>
            </a:r>
          </a:p>
        </p:txBody>
      </p:sp>
      <p:sp>
        <p:nvSpPr>
          <p:cNvPr id="388" name="Google Shape;388;gfa30ed6e57_0_510"/>
          <p:cNvSpPr/>
          <p:nvPr/>
        </p:nvSpPr>
        <p:spPr>
          <a:xfrm>
            <a:off x="560050" y="3323125"/>
            <a:ext cx="2487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l-BE" b="1">
                <a:solidFill>
                  <a:srgbClr val="373636"/>
                </a:solidFill>
              </a:rPr>
              <a:t>Samenvatting van de derde thematische werkgroep</a:t>
            </a:r>
          </a:p>
        </p:txBody>
      </p:sp>
      <p:sp>
        <p:nvSpPr>
          <p:cNvPr id="389" name="Google Shape;389;gfa30ed6e57_0_510"/>
          <p:cNvSpPr/>
          <p:nvPr/>
        </p:nvSpPr>
        <p:spPr>
          <a:xfrm>
            <a:off x="6046300" y="3323125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l-BE" b="1">
                <a:solidFill>
                  <a:srgbClr val="373636"/>
                </a:solidFill>
              </a:rPr>
              <a:t>Uitleg van de volgende stappen na deze vierde en laatste thematische werkgroep </a:t>
            </a:r>
            <a:endParaRPr lang="en-US" b="1">
              <a:solidFill>
                <a:srgbClr val="373636"/>
              </a:solidFill>
            </a:endParaRPr>
          </a:p>
        </p:txBody>
      </p:sp>
      <p:grpSp>
        <p:nvGrpSpPr>
          <p:cNvPr id="390" name="Google Shape;390;gfa30ed6e57_0_510"/>
          <p:cNvGrpSpPr/>
          <p:nvPr/>
        </p:nvGrpSpPr>
        <p:grpSpPr>
          <a:xfrm>
            <a:off x="1575102" y="2735872"/>
            <a:ext cx="457199" cy="451339"/>
            <a:chOff x="1684338" y="1958975"/>
            <a:chExt cx="123825" cy="122238"/>
          </a:xfrm>
        </p:grpSpPr>
        <p:sp>
          <p:nvSpPr>
            <p:cNvPr id="391" name="Google Shape;391;gfa30ed6e57_0_510"/>
            <p:cNvSpPr/>
            <p:nvPr/>
          </p:nvSpPr>
          <p:spPr>
            <a:xfrm>
              <a:off x="1684338" y="1958975"/>
              <a:ext cx="123825" cy="122238"/>
            </a:xfrm>
            <a:custGeom>
              <a:avLst/>
              <a:gdLst/>
              <a:ahLst/>
              <a:cxnLst/>
              <a:rect l="l" t="t" r="r" b="b"/>
              <a:pathLst>
                <a:path w="78" h="77" extrusionOk="0">
                  <a:moveTo>
                    <a:pt x="0" y="0"/>
                  </a:move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3" y="74"/>
                  </a:lnTo>
                  <a:lnTo>
                    <a:pt x="3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fa30ed6e57_0_510"/>
            <p:cNvSpPr/>
            <p:nvPr/>
          </p:nvSpPr>
          <p:spPr>
            <a:xfrm>
              <a:off x="1704975" y="1971675"/>
              <a:ext cx="49213" cy="85725"/>
            </a:xfrm>
            <a:custGeom>
              <a:avLst/>
              <a:gdLst/>
              <a:ahLst/>
              <a:cxnLst/>
              <a:rect l="l" t="t" r="r" b="b"/>
              <a:pathLst>
                <a:path w="229" h="398" extrusionOk="0">
                  <a:moveTo>
                    <a:pt x="24" y="226"/>
                  </a:moveTo>
                  <a:cubicBezTo>
                    <a:pt x="24" y="136"/>
                    <a:pt x="95" y="63"/>
                    <a:pt x="184" y="60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81" y="97"/>
                    <a:pt x="181" y="97"/>
                    <a:pt x="181" y="97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80" y="40"/>
                    <a:pt x="0" y="124"/>
                    <a:pt x="0" y="226"/>
                  </a:cubicBezTo>
                  <a:cubicBezTo>
                    <a:pt x="0" y="301"/>
                    <a:pt x="44" y="367"/>
                    <a:pt x="107" y="398"/>
                  </a:cubicBezTo>
                  <a:cubicBezTo>
                    <a:pt x="115" y="374"/>
                    <a:pt x="115" y="374"/>
                    <a:pt x="115" y="374"/>
                  </a:cubicBezTo>
                  <a:cubicBezTo>
                    <a:pt x="61" y="346"/>
                    <a:pt x="24" y="290"/>
                    <a:pt x="24" y="22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fa30ed6e57_0_510"/>
            <p:cNvSpPr/>
            <p:nvPr/>
          </p:nvSpPr>
          <p:spPr>
            <a:xfrm>
              <a:off x="1736725" y="1982788"/>
              <a:ext cx="49213" cy="85725"/>
            </a:xfrm>
            <a:custGeom>
              <a:avLst/>
              <a:gdLst/>
              <a:ahLst/>
              <a:cxnLst/>
              <a:rect l="l" t="t" r="r" b="b"/>
              <a:pathLst>
                <a:path w="234" h="401" extrusionOk="0">
                  <a:moveTo>
                    <a:pt x="234" y="175"/>
                  </a:moveTo>
                  <a:cubicBezTo>
                    <a:pt x="234" y="96"/>
                    <a:pt x="186" y="29"/>
                    <a:pt x="119" y="0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69" y="49"/>
                    <a:pt x="209" y="108"/>
                    <a:pt x="209" y="175"/>
                  </a:cubicBezTo>
                  <a:cubicBezTo>
                    <a:pt x="209" y="265"/>
                    <a:pt x="136" y="339"/>
                    <a:pt x="46" y="341"/>
                  </a:cubicBezTo>
                  <a:cubicBezTo>
                    <a:pt x="67" y="321"/>
                    <a:pt x="67" y="321"/>
                    <a:pt x="67" y="321"/>
                  </a:cubicBezTo>
                  <a:cubicBezTo>
                    <a:pt x="49" y="303"/>
                    <a:pt x="49" y="303"/>
                    <a:pt x="49" y="303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49" y="401"/>
                    <a:pt x="49" y="401"/>
                    <a:pt x="49" y="401"/>
                  </a:cubicBezTo>
                  <a:cubicBezTo>
                    <a:pt x="67" y="383"/>
                    <a:pt x="67" y="383"/>
                    <a:pt x="67" y="383"/>
                  </a:cubicBezTo>
                  <a:cubicBezTo>
                    <a:pt x="49" y="366"/>
                    <a:pt x="49" y="366"/>
                    <a:pt x="49" y="366"/>
                  </a:cubicBezTo>
                  <a:cubicBezTo>
                    <a:pt x="151" y="362"/>
                    <a:pt x="234" y="278"/>
                    <a:pt x="234" y="17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gfa30ed6e57_0_510"/>
          <p:cNvGrpSpPr/>
          <p:nvPr/>
        </p:nvGrpSpPr>
        <p:grpSpPr>
          <a:xfrm>
            <a:off x="7097229" y="2735872"/>
            <a:ext cx="457151" cy="457156"/>
            <a:chOff x="4143375" y="39688"/>
            <a:chExt cx="1338263" cy="1339849"/>
          </a:xfrm>
        </p:grpSpPr>
        <p:sp>
          <p:nvSpPr>
            <p:cNvPr id="395" name="Google Shape;395;gfa30ed6e57_0_510"/>
            <p:cNvSpPr/>
            <p:nvPr/>
          </p:nvSpPr>
          <p:spPr>
            <a:xfrm>
              <a:off x="4143375" y="39688"/>
              <a:ext cx="1338263" cy="1339849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411"/>
                    <a:pt x="179" y="411"/>
                    <a:pt x="179" y="411"/>
                  </a:cubicBezTo>
                  <a:cubicBezTo>
                    <a:pt x="174" y="407"/>
                    <a:pt x="174" y="407"/>
                    <a:pt x="174" y="407"/>
                  </a:cubicBezTo>
                  <a:cubicBezTo>
                    <a:pt x="130" y="375"/>
                    <a:pt x="104" y="324"/>
                    <a:pt x="104" y="270"/>
                  </a:cubicBezTo>
                  <a:cubicBezTo>
                    <a:pt x="104" y="191"/>
                    <a:pt x="166" y="120"/>
                    <a:pt x="248" y="104"/>
                  </a:cubicBezTo>
                  <a:cubicBezTo>
                    <a:pt x="248" y="104"/>
                    <a:pt x="263" y="100"/>
                    <a:pt x="285" y="100"/>
                  </a:cubicBezTo>
                  <a:cubicBezTo>
                    <a:pt x="311" y="100"/>
                    <a:pt x="329" y="105"/>
                    <a:pt x="329" y="105"/>
                  </a:cubicBezTo>
                  <a:cubicBezTo>
                    <a:pt x="420" y="126"/>
                    <a:pt x="448" y="216"/>
                    <a:pt x="478" y="311"/>
                  </a:cubicBezTo>
                  <a:cubicBezTo>
                    <a:pt x="481" y="320"/>
                    <a:pt x="484" y="329"/>
                    <a:pt x="486" y="337"/>
                  </a:cubicBezTo>
                  <a:cubicBezTo>
                    <a:pt x="435" y="337"/>
                    <a:pt x="435" y="337"/>
                    <a:pt x="435" y="33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30"/>
                    <a:pt x="415" y="450"/>
                    <a:pt x="391" y="450"/>
                  </a:cubicBezTo>
                  <a:cubicBezTo>
                    <a:pt x="341" y="450"/>
                    <a:pt x="341" y="450"/>
                    <a:pt x="341" y="450"/>
                  </a:cubicBezTo>
                  <a:cubicBezTo>
                    <a:pt x="341" y="576"/>
                    <a:pt x="341" y="576"/>
                    <a:pt x="341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551" y="551"/>
                  </a:moveTo>
                  <a:cubicBezTo>
                    <a:pt x="366" y="551"/>
                    <a:pt x="366" y="551"/>
                    <a:pt x="366" y="551"/>
                  </a:cubicBezTo>
                  <a:cubicBezTo>
                    <a:pt x="366" y="474"/>
                    <a:pt x="366" y="474"/>
                    <a:pt x="366" y="474"/>
                  </a:cubicBezTo>
                  <a:cubicBezTo>
                    <a:pt x="391" y="474"/>
                    <a:pt x="391" y="474"/>
                    <a:pt x="391" y="474"/>
                  </a:cubicBezTo>
                  <a:cubicBezTo>
                    <a:pt x="429" y="474"/>
                    <a:pt x="460" y="444"/>
                    <a:pt x="460" y="406"/>
                  </a:cubicBezTo>
                  <a:cubicBezTo>
                    <a:pt x="460" y="362"/>
                    <a:pt x="460" y="362"/>
                    <a:pt x="460" y="362"/>
                  </a:cubicBezTo>
                  <a:cubicBezTo>
                    <a:pt x="490" y="362"/>
                    <a:pt x="490" y="362"/>
                    <a:pt x="490" y="362"/>
                  </a:cubicBezTo>
                  <a:cubicBezTo>
                    <a:pt x="497" y="362"/>
                    <a:pt x="504" y="359"/>
                    <a:pt x="508" y="353"/>
                  </a:cubicBezTo>
                  <a:cubicBezTo>
                    <a:pt x="512" y="348"/>
                    <a:pt x="513" y="340"/>
                    <a:pt x="511" y="334"/>
                  </a:cubicBezTo>
                  <a:cubicBezTo>
                    <a:pt x="508" y="324"/>
                    <a:pt x="505" y="314"/>
                    <a:pt x="502" y="304"/>
                  </a:cubicBezTo>
                  <a:cubicBezTo>
                    <a:pt x="470" y="204"/>
                    <a:pt x="438" y="102"/>
                    <a:pt x="329" y="80"/>
                  </a:cubicBezTo>
                  <a:cubicBezTo>
                    <a:pt x="329" y="80"/>
                    <a:pt x="310" y="75"/>
                    <a:pt x="290" y="75"/>
                  </a:cubicBezTo>
                  <a:cubicBezTo>
                    <a:pt x="269" y="75"/>
                    <a:pt x="248" y="79"/>
                    <a:pt x="248" y="79"/>
                  </a:cubicBezTo>
                  <a:cubicBezTo>
                    <a:pt x="153" y="96"/>
                    <a:pt x="80" y="178"/>
                    <a:pt x="80" y="270"/>
                  </a:cubicBezTo>
                  <a:cubicBezTo>
                    <a:pt x="80" y="330"/>
                    <a:pt x="107" y="387"/>
                    <a:pt x="154" y="423"/>
                  </a:cubicBezTo>
                  <a:cubicBezTo>
                    <a:pt x="154" y="551"/>
                    <a:pt x="154" y="551"/>
                    <a:pt x="154" y="551"/>
                  </a:cubicBezTo>
                  <a:cubicBezTo>
                    <a:pt x="25" y="551"/>
                    <a:pt x="25" y="551"/>
                    <a:pt x="25" y="551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551" y="24"/>
                    <a:pt x="551" y="24"/>
                    <a:pt x="551" y="24"/>
                  </a:cubicBezTo>
                  <a:lnTo>
                    <a:pt x="551" y="55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fa30ed6e57_0_510"/>
            <p:cNvSpPr/>
            <p:nvPr/>
          </p:nvSpPr>
          <p:spPr>
            <a:xfrm>
              <a:off x="4438650" y="474663"/>
              <a:ext cx="339725" cy="339725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128" y="56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5" y="34"/>
                    <a:pt x="114" y="32"/>
                    <a:pt x="112" y="31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9" y="18"/>
                    <a:pt x="87" y="17"/>
                    <a:pt x="85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8" y="17"/>
                    <a:pt x="56" y="18"/>
                    <a:pt x="53" y="1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4"/>
                    <a:pt x="31" y="3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7" y="59"/>
                    <a:pt x="1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7"/>
                    <a:pt x="18" y="88"/>
                    <a:pt x="18" y="9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1" y="112"/>
                    <a:pt x="32" y="113"/>
                    <a:pt x="33" y="11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6" y="128"/>
                    <a:pt x="59" y="129"/>
                    <a:pt x="61" y="129"/>
                  </a:cubicBezTo>
                  <a:cubicBezTo>
                    <a:pt x="61" y="146"/>
                    <a:pt x="61" y="146"/>
                    <a:pt x="61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8" y="128"/>
                    <a:pt x="90" y="128"/>
                    <a:pt x="93" y="127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3"/>
                    <a:pt x="115" y="112"/>
                    <a:pt x="115" y="112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28" y="89"/>
                    <a:pt x="129" y="87"/>
                    <a:pt x="129" y="85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59"/>
                    <a:pt x="128" y="58"/>
                    <a:pt x="128" y="56"/>
                  </a:cubicBezTo>
                  <a:close/>
                  <a:moveTo>
                    <a:pt x="40" y="73"/>
                  </a:moveTo>
                  <a:cubicBezTo>
                    <a:pt x="40" y="55"/>
                    <a:pt x="55" y="40"/>
                    <a:pt x="73" y="40"/>
                  </a:cubicBezTo>
                  <a:cubicBezTo>
                    <a:pt x="91" y="40"/>
                    <a:pt x="106" y="55"/>
                    <a:pt x="106" y="73"/>
                  </a:cubicBezTo>
                  <a:cubicBezTo>
                    <a:pt x="106" y="91"/>
                    <a:pt x="91" y="106"/>
                    <a:pt x="73" y="106"/>
                  </a:cubicBezTo>
                  <a:cubicBezTo>
                    <a:pt x="55" y="106"/>
                    <a:pt x="40" y="91"/>
                    <a:pt x="40" y="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fa30ed6e57_0_510"/>
            <p:cNvSpPr/>
            <p:nvPr/>
          </p:nvSpPr>
          <p:spPr>
            <a:xfrm>
              <a:off x="4765675" y="338138"/>
              <a:ext cx="254000" cy="252413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87" y="100"/>
                  </a:moveTo>
                  <a:cubicBezTo>
                    <a:pt x="82" y="88"/>
                    <a:pt x="82" y="88"/>
                    <a:pt x="82" y="88"/>
                  </a:cubicBezTo>
                  <a:cubicBezTo>
                    <a:pt x="84" y="86"/>
                    <a:pt x="86" y="84"/>
                    <a:pt x="88" y="82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8" y="57"/>
                    <a:pt x="98" y="54"/>
                    <a:pt x="97" y="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6" y="26"/>
                    <a:pt x="84" y="24"/>
                    <a:pt x="82" y="22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6" y="12"/>
                    <a:pt x="53" y="12"/>
                    <a:pt x="50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3"/>
                    <a:pt x="24" y="25"/>
                    <a:pt x="22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5"/>
                    <a:pt x="12" y="5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53" y="98"/>
                    <a:pt x="55" y="98"/>
                  </a:cubicBezTo>
                  <a:cubicBezTo>
                    <a:pt x="56" y="98"/>
                    <a:pt x="58" y="98"/>
                    <a:pt x="59" y="98"/>
                  </a:cubicBezTo>
                  <a:cubicBezTo>
                    <a:pt x="64" y="109"/>
                    <a:pt x="64" y="109"/>
                    <a:pt x="64" y="109"/>
                  </a:cubicBezTo>
                  <a:lnTo>
                    <a:pt x="87" y="100"/>
                  </a:lnTo>
                  <a:close/>
                  <a:moveTo>
                    <a:pt x="47" y="72"/>
                  </a:moveTo>
                  <a:cubicBezTo>
                    <a:pt x="43" y="70"/>
                    <a:pt x="39" y="66"/>
                    <a:pt x="38" y="62"/>
                  </a:cubicBezTo>
                  <a:cubicBezTo>
                    <a:pt x="36" y="57"/>
                    <a:pt x="36" y="52"/>
                    <a:pt x="38" y="48"/>
                  </a:cubicBezTo>
                  <a:cubicBezTo>
                    <a:pt x="40" y="43"/>
                    <a:pt x="43" y="40"/>
                    <a:pt x="48" y="38"/>
                  </a:cubicBezTo>
                  <a:cubicBezTo>
                    <a:pt x="50" y="37"/>
                    <a:pt x="52" y="37"/>
                    <a:pt x="55" y="37"/>
                  </a:cubicBezTo>
                  <a:cubicBezTo>
                    <a:pt x="57" y="37"/>
                    <a:pt x="59" y="37"/>
                    <a:pt x="62" y="38"/>
                  </a:cubicBezTo>
                  <a:cubicBezTo>
                    <a:pt x="66" y="40"/>
                    <a:pt x="70" y="44"/>
                    <a:pt x="72" y="48"/>
                  </a:cubicBezTo>
                  <a:cubicBezTo>
                    <a:pt x="73" y="53"/>
                    <a:pt x="73" y="58"/>
                    <a:pt x="71" y="62"/>
                  </a:cubicBezTo>
                  <a:cubicBezTo>
                    <a:pt x="69" y="67"/>
                    <a:pt x="66" y="70"/>
                    <a:pt x="61" y="72"/>
                  </a:cubicBezTo>
                  <a:cubicBezTo>
                    <a:pt x="57" y="74"/>
                    <a:pt x="52" y="74"/>
                    <a:pt x="47" y="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gfa30ed6e57_0_510"/>
          <p:cNvSpPr/>
          <p:nvPr/>
        </p:nvSpPr>
        <p:spPr>
          <a:xfrm>
            <a:off x="3268327" y="3323125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l-BE" b="1">
                <a:solidFill>
                  <a:srgbClr val="373636"/>
                </a:solidFill>
              </a:rPr>
              <a:t>Presentatie, discussie en feedback over data model</a:t>
            </a:r>
            <a:endParaRPr lang="en-US"/>
          </a:p>
        </p:txBody>
      </p:sp>
      <p:sp>
        <p:nvSpPr>
          <p:cNvPr id="399" name="Google Shape;399;gfa30ed6e57_0_510"/>
          <p:cNvSpPr/>
          <p:nvPr/>
        </p:nvSpPr>
        <p:spPr>
          <a:xfrm>
            <a:off x="4320071" y="273587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332" y="331"/>
                </a:moveTo>
                <a:cubicBezTo>
                  <a:pt x="15" y="331"/>
                  <a:pt x="15" y="331"/>
                  <a:pt x="15" y="331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1"/>
                </a:lnTo>
                <a:close/>
                <a:moveTo>
                  <a:pt x="80" y="145"/>
                </a:moveTo>
                <a:cubicBezTo>
                  <a:pt x="32" y="239"/>
                  <a:pt x="32" y="239"/>
                  <a:pt x="32" y="239"/>
                </a:cubicBezTo>
                <a:cubicBezTo>
                  <a:pt x="127" y="239"/>
                  <a:pt x="127" y="239"/>
                  <a:pt x="127" y="239"/>
                </a:cubicBezTo>
                <a:lnTo>
                  <a:pt x="80" y="145"/>
                </a:lnTo>
                <a:close/>
                <a:moveTo>
                  <a:pt x="80" y="178"/>
                </a:moveTo>
                <a:cubicBezTo>
                  <a:pt x="103" y="224"/>
                  <a:pt x="103" y="224"/>
                  <a:pt x="103" y="224"/>
                </a:cubicBezTo>
                <a:cubicBezTo>
                  <a:pt x="56" y="224"/>
                  <a:pt x="56" y="224"/>
                  <a:pt x="56" y="224"/>
                </a:cubicBezTo>
                <a:lnTo>
                  <a:pt x="80" y="178"/>
                </a:lnTo>
                <a:close/>
                <a:moveTo>
                  <a:pt x="219" y="195"/>
                </a:moveTo>
                <a:cubicBezTo>
                  <a:pt x="315" y="195"/>
                  <a:pt x="315" y="195"/>
                  <a:pt x="315" y="195"/>
                </a:cubicBezTo>
                <a:cubicBezTo>
                  <a:pt x="267" y="101"/>
                  <a:pt x="267" y="101"/>
                  <a:pt x="267" y="101"/>
                </a:cubicBezTo>
                <a:lnTo>
                  <a:pt x="219" y="195"/>
                </a:lnTo>
                <a:close/>
                <a:moveTo>
                  <a:pt x="243" y="180"/>
                </a:moveTo>
                <a:cubicBezTo>
                  <a:pt x="267" y="133"/>
                  <a:pt x="267" y="133"/>
                  <a:pt x="267" y="133"/>
                </a:cubicBezTo>
                <a:cubicBezTo>
                  <a:pt x="291" y="180"/>
                  <a:pt x="291" y="180"/>
                  <a:pt x="291" y="180"/>
                </a:cubicBezTo>
                <a:lnTo>
                  <a:pt x="243" y="180"/>
                </a:lnTo>
                <a:close/>
                <a:moveTo>
                  <a:pt x="83" y="104"/>
                </a:moveTo>
                <a:cubicBezTo>
                  <a:pt x="136" y="95"/>
                  <a:pt x="136" y="95"/>
                  <a:pt x="136" y="95"/>
                </a:cubicBezTo>
                <a:cubicBezTo>
                  <a:pt x="140" y="107"/>
                  <a:pt x="151" y="116"/>
                  <a:pt x="164" y="119"/>
                </a:cubicBezTo>
                <a:cubicBezTo>
                  <a:pt x="164" y="295"/>
                  <a:pt x="164" y="295"/>
                  <a:pt x="164" y="295"/>
                </a:cubicBezTo>
                <a:cubicBezTo>
                  <a:pt x="120" y="295"/>
                  <a:pt x="120" y="295"/>
                  <a:pt x="120" y="295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227" y="310"/>
                  <a:pt x="227" y="310"/>
                  <a:pt x="227" y="310"/>
                </a:cubicBezTo>
                <a:cubicBezTo>
                  <a:pt x="227" y="295"/>
                  <a:pt x="227" y="295"/>
                  <a:pt x="227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97" y="115"/>
                  <a:pt x="210" y="100"/>
                  <a:pt x="210" y="81"/>
                </a:cubicBezTo>
                <a:cubicBezTo>
                  <a:pt x="210" y="81"/>
                  <a:pt x="210" y="81"/>
                  <a:pt x="210" y="81"/>
                </a:cubicBezTo>
                <a:cubicBezTo>
                  <a:pt x="260" y="71"/>
                  <a:pt x="260" y="71"/>
                  <a:pt x="260" y="71"/>
                </a:cubicBezTo>
                <a:cubicBezTo>
                  <a:pt x="260" y="81"/>
                  <a:pt x="260" y="81"/>
                  <a:pt x="260" y="81"/>
                </a:cubicBezTo>
                <a:cubicBezTo>
                  <a:pt x="275" y="81"/>
                  <a:pt x="275" y="81"/>
                  <a:pt x="275" y="81"/>
                </a:cubicBezTo>
                <a:cubicBezTo>
                  <a:pt x="275" y="54"/>
                  <a:pt x="275" y="54"/>
                  <a:pt x="275" y="54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1" y="52"/>
                  <a:pt x="187" y="43"/>
                  <a:pt x="172" y="43"/>
                </a:cubicBezTo>
                <a:cubicBezTo>
                  <a:pt x="151" y="43"/>
                  <a:pt x="134" y="59"/>
                  <a:pt x="133" y="80"/>
                </a:cubicBezTo>
                <a:cubicBezTo>
                  <a:pt x="68" y="92"/>
                  <a:pt x="68" y="92"/>
                  <a:pt x="68" y="92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83" y="121"/>
                  <a:pt x="83" y="121"/>
                  <a:pt x="83" y="121"/>
                </a:cubicBezTo>
                <a:lnTo>
                  <a:pt x="83" y="104"/>
                </a:lnTo>
                <a:close/>
                <a:moveTo>
                  <a:pt x="172" y="58"/>
                </a:moveTo>
                <a:cubicBezTo>
                  <a:pt x="185" y="58"/>
                  <a:pt x="195" y="68"/>
                  <a:pt x="195" y="81"/>
                </a:cubicBezTo>
                <a:cubicBezTo>
                  <a:pt x="195" y="94"/>
                  <a:pt x="185" y="105"/>
                  <a:pt x="172" y="105"/>
                </a:cubicBezTo>
                <a:cubicBezTo>
                  <a:pt x="159" y="105"/>
                  <a:pt x="148" y="94"/>
                  <a:pt x="148" y="81"/>
                </a:cubicBezTo>
                <a:cubicBezTo>
                  <a:pt x="148" y="68"/>
                  <a:pt x="159" y="58"/>
                  <a:pt x="172" y="58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>
          <a:extLst>
            <a:ext uri="{FF2B5EF4-FFF2-40B4-BE49-F238E27FC236}">
              <a16:creationId xmlns:a16="http://schemas.microsoft.com/office/drawing/2014/main" id="{A11C293F-84CB-4DD4-9BEA-FEC57355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2" name="Google Shape;3682;g279126f208c_0_433">
            <a:extLst>
              <a:ext uri="{FF2B5EF4-FFF2-40B4-BE49-F238E27FC236}">
                <a16:creationId xmlns:a16="http://schemas.microsoft.com/office/drawing/2014/main" id="{A0F74AA8-5A39-AD1F-A7E4-AA1025ECB5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83" name="Google Shape;3683;g279126f208c_0_433">
            <a:extLst>
              <a:ext uri="{FF2B5EF4-FFF2-40B4-BE49-F238E27FC236}">
                <a16:creationId xmlns:a16="http://schemas.microsoft.com/office/drawing/2014/main" id="{D90BBEC4-F6C6-A162-233C-158F27DFB2FC}"/>
              </a:ext>
            </a:extLst>
          </p:cNvPr>
          <p:cNvSpPr txBox="1"/>
          <p:nvPr/>
        </p:nvSpPr>
        <p:spPr>
          <a:xfrm>
            <a:off x="1172900" y="680900"/>
            <a:ext cx="2154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Google Shape;3684;g279126f208c_0_433">
            <a:extLst>
              <a:ext uri="{FF2B5EF4-FFF2-40B4-BE49-F238E27FC236}">
                <a16:creationId xmlns:a16="http://schemas.microsoft.com/office/drawing/2014/main" id="{2A712C9A-B768-CFFA-4A38-B2B94B354C18}"/>
              </a:ext>
            </a:extLst>
          </p:cNvPr>
          <p:cNvSpPr txBox="1"/>
          <p:nvPr/>
        </p:nvSpPr>
        <p:spPr>
          <a:xfrm>
            <a:off x="5628525" y="104750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… toevoegen?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Google Shape;3685;g279126f208c_0_433">
            <a:extLst>
              <a:ext uri="{FF2B5EF4-FFF2-40B4-BE49-F238E27FC236}">
                <a16:creationId xmlns:a16="http://schemas.microsoft.com/office/drawing/2014/main" id="{FF4FE82D-949E-EB80-3B9D-CE1DC448AD66}"/>
              </a:ext>
            </a:extLst>
          </p:cNvPr>
          <p:cNvSpPr txBox="1"/>
          <p:nvPr/>
        </p:nvSpPr>
        <p:spPr>
          <a:xfrm>
            <a:off x="628650" y="213115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6" name="Google Shape;3686;g279126f208c_0_433">
            <a:extLst>
              <a:ext uri="{FF2B5EF4-FFF2-40B4-BE49-F238E27FC236}">
                <a16:creationId xmlns:a16="http://schemas.microsoft.com/office/drawing/2014/main" id="{CA853202-5A87-D857-A3E5-05988C042AB3}"/>
              </a:ext>
            </a:extLst>
          </p:cNvPr>
          <p:cNvSpPr txBox="1"/>
          <p:nvPr/>
        </p:nvSpPr>
        <p:spPr>
          <a:xfrm>
            <a:off x="5783925" y="270862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2280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0">
          <a:extLst>
            <a:ext uri="{FF2B5EF4-FFF2-40B4-BE49-F238E27FC236}">
              <a16:creationId xmlns:a16="http://schemas.microsoft.com/office/drawing/2014/main" id="{534D7CA0-DF48-0852-39EA-75B099444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279126f208c_0_441">
            <a:extLst>
              <a:ext uri="{FF2B5EF4-FFF2-40B4-BE49-F238E27FC236}">
                <a16:creationId xmlns:a16="http://schemas.microsoft.com/office/drawing/2014/main" id="{96DC379D-169E-5AC0-9CFE-4FA78E2B1DC7}"/>
              </a:ext>
            </a:extLst>
          </p:cNvPr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g279126f208c_0_441">
            <a:extLst>
              <a:ext uri="{FF2B5EF4-FFF2-40B4-BE49-F238E27FC236}">
                <a16:creationId xmlns:a16="http://schemas.microsoft.com/office/drawing/2014/main" id="{DAB21AA8-0EC9-4DEE-9538-B01F6E19CE18}"/>
              </a:ext>
            </a:extLst>
          </p:cNvPr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g279126f208c_0_441">
            <a:extLst>
              <a:ext uri="{FF2B5EF4-FFF2-40B4-BE49-F238E27FC236}">
                <a16:creationId xmlns:a16="http://schemas.microsoft.com/office/drawing/2014/main" id="{63F5EF32-5F67-440D-E3F0-50934BD1733A}"/>
              </a:ext>
            </a:extLst>
          </p:cNvPr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Bedankt!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4" name="Google Shape;3694;g279126f208c_0_441">
            <a:extLst>
              <a:ext uri="{FF2B5EF4-FFF2-40B4-BE49-F238E27FC236}">
                <a16:creationId xmlns:a16="http://schemas.microsoft.com/office/drawing/2014/main" id="{0363E4DA-9A41-B12B-308A-C0B7FEE77D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72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a30ed6e57_0_22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5" name="Google Shape;405;gfa30ed6e57_0_225"/>
          <p:cNvGraphicFramePr/>
          <p:nvPr>
            <p:extLst>
              <p:ext uri="{D42A27DB-BD31-4B8C-83A1-F6EECF244321}">
                <p14:modId xmlns:p14="http://schemas.microsoft.com/office/powerpoint/2010/main" val="2336567453"/>
              </p:ext>
            </p:extLst>
          </p:nvPr>
        </p:nvGraphicFramePr>
        <p:xfrm>
          <a:off x="1016150" y="1369207"/>
          <a:ext cx="7111700" cy="2383518"/>
        </p:xfrm>
        <a:graphic>
          <a:graphicData uri="http://schemas.openxmlformats.org/drawingml/2006/table">
            <a:tbl>
              <a:tblPr>
                <a:noFill/>
                <a:tableStyleId>{C45783E9-D8B6-4501-A431-97DB54836154}</a:tableStyleId>
              </a:tblPr>
              <a:tblGrid>
                <a:gridCol w="157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77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 dirty="0">
                          <a:solidFill>
                            <a:srgbClr val="000000"/>
                          </a:solidFill>
                          <a:latin typeface="Arial"/>
                        </a:rPr>
                        <a:t>13u05 - 13u10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/>
                        <a:t>Welkom en agenda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13u10 - 13u15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 dirty="0"/>
                        <a:t>Samenvatting derde thematische werkgroep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13u15 – 13u30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 err="1"/>
                        <a:t>Aanpassingen</a:t>
                      </a:r>
                      <a:r>
                        <a:rPr lang="en-GB" sz="1400" u="none" strike="noStrike" cap="none"/>
                        <a:t> - Model, </a:t>
                      </a:r>
                      <a:r>
                        <a:rPr lang="en-GB" sz="1400" u="none" strike="noStrike" cap="none" err="1"/>
                        <a:t>Codelijsten</a:t>
                      </a:r>
                      <a:r>
                        <a:rPr lang="en-GB" sz="1400" u="none" strike="noStrike" cap="none"/>
                        <a:t> </a:t>
                      </a:r>
                      <a:r>
                        <a:rPr lang="en-GB" sz="1400" u="none" strike="noStrike" cap="none" err="1"/>
                        <a:t>en</a:t>
                      </a:r>
                      <a:r>
                        <a:rPr lang="en-GB" sz="1400" u="none" strike="noStrike" cap="none"/>
                        <a:t> </a:t>
                      </a:r>
                      <a:r>
                        <a:rPr lang="en-GB" sz="1400" u="none" strike="noStrike" cap="none" err="1"/>
                        <a:t>Definities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50378756"/>
                  </a:ext>
                </a:extLst>
              </a:tr>
              <a:tr h="39777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 dirty="0">
                          <a:solidFill>
                            <a:srgbClr val="000000"/>
                          </a:solidFill>
                          <a:latin typeface="Arial"/>
                        </a:rPr>
                        <a:t>13u30 – 14u</a:t>
                      </a:r>
                    </a:p>
                  </a:txBody>
                  <a:tcPr marL="91425" marR="91425" marT="91425" marB="91425">
                    <a:lnL w="9524">
                      <a:solidFill>
                        <a:srgbClr val="9E9E9E"/>
                      </a:solidFill>
                    </a:lnL>
                    <a:lnR w="9524">
                      <a:solidFill>
                        <a:srgbClr val="9E9E9E"/>
                      </a:solidFill>
                    </a:lnR>
                    <a:lnB w="9524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 noProof="0" dirty="0">
                          <a:solidFill>
                            <a:srgbClr val="000000"/>
                          </a:solidFill>
                          <a:latin typeface="Arial"/>
                        </a:rPr>
                        <a:t>Model</a:t>
                      </a:r>
                      <a:endParaRPr lang="en-US" dirty="0"/>
                    </a:p>
                  </a:txBody>
                  <a:tcPr marL="91425" marR="91425" marT="91425" marB="91425">
                    <a:lnL w="9524">
                      <a:solidFill>
                        <a:srgbClr val="9E9E9E"/>
                      </a:solidFill>
                    </a:lnL>
                    <a:lnR w="9524">
                      <a:solidFill>
                        <a:srgbClr val="9E9E9E"/>
                      </a:solidFill>
                    </a:lnR>
                    <a:lnB w="9524">
                      <a:solidFill>
                        <a:srgbClr val="9E9E9E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906781"/>
                  </a:ext>
                </a:extLst>
              </a:tr>
              <a:tr h="39777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14u15 – 14u20</a:t>
                      </a:r>
                      <a:endParaRPr lang="en-US"/>
                    </a:p>
                  </a:txBody>
                  <a:tcPr marL="91425" marR="91425" marT="91425" marB="91425">
                    <a:lnL w="9524">
                      <a:solidFill>
                        <a:srgbClr val="9E9E9E"/>
                      </a:solidFill>
                    </a:lnL>
                    <a:lnR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 noProof="0" dirty="0" err="1">
                          <a:solidFill>
                            <a:srgbClr val="000000"/>
                          </a:solidFill>
                          <a:latin typeface="Arial"/>
                        </a:rPr>
                        <a:t>Publieke</a:t>
                      </a:r>
                      <a:r>
                        <a:rPr lang="en-GB" sz="1400" b="0" i="0" u="none" strike="noStrike" cap="none" noProof="0" dirty="0">
                          <a:solidFill>
                            <a:srgbClr val="000000"/>
                          </a:solidFill>
                          <a:latin typeface="Arial"/>
                        </a:rPr>
                        <a:t> review</a:t>
                      </a:r>
                    </a:p>
                  </a:txBody>
                  <a:tcPr marL="91425" marR="91425" marT="91425" marB="91425">
                    <a:lnL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9E9E9E"/>
                      </a:solidFill>
                    </a:lnR>
                    <a:lnT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9E9E9E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913299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 dirty="0">
                          <a:solidFill>
                            <a:srgbClr val="000000"/>
                          </a:solidFill>
                          <a:latin typeface="Arial"/>
                        </a:rPr>
                        <a:t>14u20 – 15u00</a:t>
                      </a:r>
                    </a:p>
                  </a:txBody>
                  <a:tcPr marL="91425" marR="91425" marT="91425" marB="91425">
                    <a:lnT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/>
                        <a:t>Q&amp;A en </a:t>
                      </a:r>
                      <a:r>
                        <a:rPr lang="nl-BE" sz="1400" b="0" u="none" strike="noStrike" cap="none" dirty="0"/>
                        <a:t>volgende </a:t>
                      </a:r>
                      <a:r>
                        <a:rPr lang="nl-BE" sz="1400" u="none" strike="noStrike" cap="none" dirty="0"/>
                        <a:t>stappen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T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b33af7f73_0_67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 is wie?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raphic 1" descr="Work better together with Mural's visual work platform | Mural">
            <a:extLst>
              <a:ext uri="{FF2B5EF4-FFF2-40B4-BE49-F238E27FC236}">
                <a16:creationId xmlns:a16="http://schemas.microsoft.com/office/drawing/2014/main" id="{F1E8A6EB-EE2A-DEEF-6D76-940137624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7230" y="2053606"/>
            <a:ext cx="3609539" cy="10362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ba70e22ce_0_144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fba70e22ce_0_144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fba70e22ce_0_144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2"/>
                  </a:ext>
                </a:extLst>
              </a:rPr>
              <a:t>Samenvatting</a:t>
            </a:r>
            <a:endParaRPr lang="nl-BE"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ts val="3700"/>
            </a:pPr>
            <a:r>
              <a:rPr lang="nl-BE" sz="3700" b="1"/>
              <a:t>Thematische</a:t>
            </a: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werkgroep</a:t>
            </a:r>
            <a:r>
              <a:rPr lang="nl-BE" sz="3700" b="1"/>
              <a:t> 3</a:t>
            </a:r>
            <a:endParaRPr lang="nl-BE"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12" name="Google Shape;412;gfba70e22ce_0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43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b2b73fd7a_0_152"/>
          <p:cNvSpPr txBox="1"/>
          <p:nvPr/>
        </p:nvSpPr>
        <p:spPr>
          <a:xfrm>
            <a:off x="598070" y="1618046"/>
            <a:ext cx="4061517" cy="167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457200" indent="-298450">
              <a:buFont typeface="Arial,Sans-Serif"/>
              <a:buChar char="●"/>
            </a:pPr>
            <a:r>
              <a:rPr lang="nl-BE" sz="1100" dirty="0"/>
              <a:t>Opsplitsing specialisaties onder "Medische Toestand" </a:t>
            </a:r>
            <a:endParaRPr lang="nl-BE" dirty="0"/>
          </a:p>
          <a:p>
            <a:pPr marL="457200" indent="-298450">
              <a:buFont typeface="Arial,Sans-Serif"/>
              <a:buChar char="●"/>
            </a:pPr>
            <a:r>
              <a:rPr lang="nl-BE" sz="1100" dirty="0"/>
              <a:t>Verplaatsing "Doodsoorzaak" onder "Overlijdenstoestand" </a:t>
            </a:r>
            <a:endParaRPr lang="nl-BE" dirty="0"/>
          </a:p>
          <a:p>
            <a:pPr marL="457200" indent="-298450">
              <a:buFont typeface="Arial,Sans-Serif"/>
              <a:buChar char="●"/>
            </a:pPr>
            <a:r>
              <a:rPr lang="nl-BE" sz="1100" dirty="0"/>
              <a:t>Aanvulling primaire en secundaire doodsoorzaken </a:t>
            </a:r>
            <a:endParaRPr lang="nl-BE" dirty="0"/>
          </a:p>
          <a:p>
            <a:pPr marL="457200" indent="-298450">
              <a:buFont typeface="Arial,Sans-Serif"/>
              <a:buChar char="●"/>
            </a:pPr>
            <a:r>
              <a:rPr lang="nl-BE" sz="1100" dirty="0"/>
              <a:t>Toevoeging usage note voor de duur van de zwangerschap (weken vs. dagen) </a:t>
            </a:r>
            <a:endParaRPr lang="nl-BE" dirty="0"/>
          </a:p>
          <a:p>
            <a:pPr marL="457200" indent="-298450">
              <a:buFont typeface="Arial,Sans-Serif"/>
              <a:buChar char="●"/>
            </a:pPr>
            <a:r>
              <a:rPr lang="nl-BE" sz="1100" dirty="0"/>
              <a:t>Uitwerking klasse "Wilsbeschikking“ op basis van wettelijke requirements </a:t>
            </a:r>
            <a:endParaRPr lang="nl-BE" dirty="0"/>
          </a:p>
          <a:p>
            <a:pPr marL="457200" indent="-298450">
              <a:buFont typeface="Arial,Sans-Serif"/>
              <a:buChar char="●"/>
            </a:pPr>
            <a:r>
              <a:rPr lang="nl-BE" sz="1100" dirty="0"/>
              <a:t>Abstrahering klasse "Uitvaart"</a:t>
            </a:r>
            <a:endParaRPr lang="nl-BE" dirty="0"/>
          </a:p>
        </p:txBody>
      </p:sp>
      <p:sp>
        <p:nvSpPr>
          <p:cNvPr id="419" name="Google Shape;419;g1fb2b73fd7a_0_152"/>
          <p:cNvSpPr txBox="1"/>
          <p:nvPr/>
        </p:nvSpPr>
        <p:spPr>
          <a:xfrm>
            <a:off x="597450" y="339475"/>
            <a:ext cx="79491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Topics vorige werkgroep?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fb2b73fd7a_0_152"/>
          <p:cNvSpPr txBox="1"/>
          <p:nvPr/>
        </p:nvSpPr>
        <p:spPr>
          <a:xfrm>
            <a:off x="2666274" y="3465009"/>
            <a:ext cx="3983229" cy="45538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nl-BE" sz="1200" b="1"/>
              <a:t>Voorstelling UML model</a:t>
            </a:r>
            <a:endParaRPr lang="en-US"/>
          </a:p>
        </p:txBody>
      </p:sp>
      <p:sp>
        <p:nvSpPr>
          <p:cNvPr id="423" name="Google Shape;423;g1fb2b73fd7a_0_152"/>
          <p:cNvSpPr txBox="1"/>
          <p:nvPr/>
        </p:nvSpPr>
        <p:spPr>
          <a:xfrm>
            <a:off x="2666274" y="3924416"/>
            <a:ext cx="3983229" cy="993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457200" indent="-298450">
              <a:buSzPts val="1100"/>
              <a:buFont typeface="Arial"/>
              <a:buChar char="●"/>
            </a:pPr>
            <a:r>
              <a:rPr lang="en-GB" sz="1100" dirty="0" err="1"/>
              <a:t>Voorstelling</a:t>
            </a:r>
            <a:r>
              <a:rPr lang="en-GB" sz="1100" dirty="0"/>
              <a:t> UML model </a:t>
            </a:r>
            <a:r>
              <a:rPr lang="en-GB" sz="1100" dirty="0" err="1"/>
              <a:t>en</a:t>
            </a:r>
            <a:r>
              <a:rPr lang="en-GB" sz="1100" dirty="0"/>
              <a:t> </a:t>
            </a:r>
            <a:r>
              <a:rPr lang="en-GB" sz="1100" dirty="0" err="1"/>
              <a:t>verzameling</a:t>
            </a:r>
            <a:r>
              <a:rPr lang="en-GB" sz="1100" dirty="0"/>
              <a:t> feedback</a:t>
            </a:r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1100" dirty="0" err="1"/>
              <a:t>Voorstelling</a:t>
            </a:r>
            <a:r>
              <a:rPr lang="en-GB" sz="1100" dirty="0"/>
              <a:t> </a:t>
            </a:r>
            <a:r>
              <a:rPr lang="en-GB" sz="1100" dirty="0" err="1"/>
              <a:t>en</a:t>
            </a:r>
            <a:r>
              <a:rPr lang="en-GB" sz="1100" dirty="0"/>
              <a:t> </a:t>
            </a:r>
            <a:r>
              <a:rPr lang="en-GB" sz="1100" dirty="0" err="1"/>
              <a:t>bespreking</a:t>
            </a:r>
            <a:r>
              <a:rPr lang="en-GB" sz="1100" dirty="0"/>
              <a:t> van </a:t>
            </a:r>
            <a:r>
              <a:rPr lang="en-GB" sz="1100" dirty="0" err="1"/>
              <a:t>codelijsten</a:t>
            </a:r>
            <a:endParaRPr lang="en-GB" sz="1100" dirty="0"/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1100" dirty="0" err="1"/>
              <a:t>Voorstelling</a:t>
            </a:r>
            <a:r>
              <a:rPr lang="en-GB" sz="1100" dirty="0"/>
              <a:t> </a:t>
            </a:r>
            <a:r>
              <a:rPr lang="en-GB" sz="1100" dirty="0" err="1"/>
              <a:t>en</a:t>
            </a:r>
            <a:r>
              <a:rPr lang="en-GB" sz="1100" dirty="0"/>
              <a:t> </a:t>
            </a:r>
            <a:r>
              <a:rPr lang="en-GB" sz="1100" dirty="0" err="1"/>
              <a:t>bespreking</a:t>
            </a:r>
            <a:r>
              <a:rPr lang="en-GB" sz="1100" dirty="0"/>
              <a:t> van </a:t>
            </a:r>
            <a:r>
              <a:rPr lang="en-GB" sz="1100" dirty="0" err="1"/>
              <a:t>definities</a:t>
            </a:r>
            <a:endParaRPr lang="en-GB" sz="1100" dirty="0"/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1100" dirty="0" err="1"/>
              <a:t>Voorstelling</a:t>
            </a:r>
            <a:r>
              <a:rPr lang="en-GB" sz="1100" dirty="0"/>
              <a:t> </a:t>
            </a:r>
            <a:r>
              <a:rPr lang="en-GB" sz="1100" dirty="0" err="1"/>
              <a:t>en</a:t>
            </a:r>
            <a:r>
              <a:rPr lang="en-GB" sz="1100" dirty="0"/>
              <a:t> </a:t>
            </a:r>
            <a:r>
              <a:rPr lang="en-GB" sz="1100" dirty="0" err="1"/>
              <a:t>bespreking</a:t>
            </a:r>
            <a:r>
              <a:rPr lang="en-GB" sz="1100" dirty="0"/>
              <a:t> van </a:t>
            </a:r>
            <a:r>
              <a:rPr lang="en-GB" sz="1100" dirty="0" err="1"/>
              <a:t>kardinaliteiten</a:t>
            </a:r>
            <a:r>
              <a:rPr lang="en-GB" sz="1100" dirty="0"/>
              <a:t> </a:t>
            </a:r>
            <a:r>
              <a:rPr lang="en-GB" sz="1100" dirty="0" err="1"/>
              <a:t>en</a:t>
            </a:r>
            <a:r>
              <a:rPr lang="en-GB" sz="1100" dirty="0"/>
              <a:t> </a:t>
            </a:r>
            <a:r>
              <a:rPr lang="en-GB" sz="1100" dirty="0" err="1"/>
              <a:t>relaties</a:t>
            </a:r>
            <a:endParaRPr lang="en-GB" sz="1100" dirty="0"/>
          </a:p>
        </p:txBody>
      </p:sp>
      <p:sp>
        <p:nvSpPr>
          <p:cNvPr id="424" name="Google Shape;424;g1fb2b73fd7a_0_152"/>
          <p:cNvSpPr txBox="1"/>
          <p:nvPr/>
        </p:nvSpPr>
        <p:spPr>
          <a:xfrm>
            <a:off x="574584" y="1145100"/>
            <a:ext cx="3983229" cy="4666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nl-BE" sz="1200" b="1"/>
              <a:t>Aanpassingen model</a:t>
            </a:r>
            <a:endParaRPr lang="en-US"/>
          </a:p>
        </p:txBody>
      </p:sp>
      <p:sp>
        <p:nvSpPr>
          <p:cNvPr id="3" name="Google Shape;421;g1fb2b73fd7a_0_152">
            <a:extLst>
              <a:ext uri="{FF2B5EF4-FFF2-40B4-BE49-F238E27FC236}">
                <a16:creationId xmlns:a16="http://schemas.microsoft.com/office/drawing/2014/main" id="{C74D06E0-B174-7957-680D-810A5AD4E12F}"/>
              </a:ext>
            </a:extLst>
          </p:cNvPr>
          <p:cNvSpPr txBox="1"/>
          <p:nvPr/>
        </p:nvSpPr>
        <p:spPr>
          <a:xfrm>
            <a:off x="4660809" y="1149146"/>
            <a:ext cx="3983229" cy="46815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1200"/>
            </a:pPr>
            <a:r>
              <a:rPr lang="nl-BE" sz="1200" b="1"/>
              <a:t>Objectdiagrammen </a:t>
            </a:r>
            <a:r>
              <a:rPr lang="nl-BE" sz="1200" b="1" err="1"/>
              <a:t>adhv</a:t>
            </a:r>
            <a:r>
              <a:rPr lang="nl-BE" sz="1200" b="1"/>
              <a:t> 2 </a:t>
            </a:r>
            <a:r>
              <a:rPr lang="nl-BE" sz="1200" b="1" err="1"/>
              <a:t>storylines</a:t>
            </a:r>
            <a:endParaRPr sz="1200" b="1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23;g1fb2b73fd7a_0_152">
            <a:extLst>
              <a:ext uri="{FF2B5EF4-FFF2-40B4-BE49-F238E27FC236}">
                <a16:creationId xmlns:a16="http://schemas.microsoft.com/office/drawing/2014/main" id="{E11133F9-3C04-2B77-850C-E30FCB60B25D}"/>
              </a:ext>
            </a:extLst>
          </p:cNvPr>
          <p:cNvSpPr txBox="1"/>
          <p:nvPr/>
        </p:nvSpPr>
        <p:spPr>
          <a:xfrm>
            <a:off x="4660809" y="1618642"/>
            <a:ext cx="3983230" cy="133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457200" indent="-298450">
              <a:buSzPts val="1100"/>
              <a:buFont typeface="Arial"/>
              <a:buChar char="●"/>
            </a:pPr>
            <a:r>
              <a:rPr lang="en-GB" sz="1100" b="1" dirty="0"/>
              <a:t>Storyline 1 – </a:t>
            </a:r>
            <a:r>
              <a:rPr lang="en-GB" sz="1100" b="1" dirty="0" err="1"/>
              <a:t>Levenloos</a:t>
            </a:r>
            <a:r>
              <a:rPr lang="en-GB" sz="1100" b="1" dirty="0"/>
              <a:t> </a:t>
            </a:r>
            <a:r>
              <a:rPr lang="en-GB" sz="1100" b="1" dirty="0" err="1"/>
              <a:t>aangetroffen</a:t>
            </a:r>
            <a:r>
              <a:rPr lang="en-GB" sz="1100" b="1" dirty="0"/>
              <a:t> </a:t>
            </a:r>
            <a:r>
              <a:rPr lang="en-GB" sz="1100" b="1" dirty="0" err="1"/>
              <a:t>persoon</a:t>
            </a:r>
            <a:r>
              <a:rPr lang="en-GB" sz="1100" b="1" dirty="0"/>
              <a:t> </a:t>
            </a:r>
            <a:r>
              <a:rPr lang="en-GB" sz="1100" b="1" dirty="0" err="1"/>
              <a:t>zonder</a:t>
            </a:r>
            <a:r>
              <a:rPr lang="en-GB" sz="1100" b="1" dirty="0"/>
              <a:t> </a:t>
            </a:r>
            <a:r>
              <a:rPr lang="en-GB" sz="1100" b="1" dirty="0" err="1"/>
              <a:t>gekend</a:t>
            </a:r>
            <a:r>
              <a:rPr lang="en-GB" sz="1100" b="1" dirty="0"/>
              <a:t> RRN </a:t>
            </a:r>
            <a:r>
              <a:rPr lang="en-GB" sz="1100" dirty="0"/>
              <a:t>(</a:t>
            </a:r>
            <a:r>
              <a:rPr lang="en-GB" sz="1100" dirty="0" err="1"/>
              <a:t>Medische</a:t>
            </a:r>
            <a:r>
              <a:rPr lang="en-GB" sz="1100" dirty="0"/>
              <a:t> </a:t>
            </a:r>
            <a:r>
              <a:rPr lang="en-GB" sz="1100" dirty="0" err="1"/>
              <a:t>vaststelling</a:t>
            </a:r>
            <a:r>
              <a:rPr lang="en-GB" sz="1100" dirty="0"/>
              <a:t>, </a:t>
            </a:r>
            <a:r>
              <a:rPr lang="en-GB" sz="1100" dirty="0" err="1"/>
              <a:t>Administratieve</a:t>
            </a:r>
            <a:r>
              <a:rPr lang="en-GB" sz="1100" dirty="0"/>
              <a:t> </a:t>
            </a:r>
            <a:r>
              <a:rPr lang="en-GB" sz="1100" dirty="0" err="1"/>
              <a:t>afhandeling</a:t>
            </a:r>
            <a:r>
              <a:rPr lang="en-GB" sz="1100" dirty="0"/>
              <a:t>, </a:t>
            </a:r>
            <a:r>
              <a:rPr lang="en-GB" sz="1100" dirty="0" err="1"/>
              <a:t>Wilsbeschikking</a:t>
            </a:r>
            <a:r>
              <a:rPr lang="en-GB" sz="1100" dirty="0"/>
              <a:t> </a:t>
            </a:r>
            <a:r>
              <a:rPr lang="en-GB" sz="1100" dirty="0" err="1"/>
              <a:t>en</a:t>
            </a:r>
            <a:r>
              <a:rPr lang="en-GB" sz="1100" dirty="0"/>
              <a:t> </a:t>
            </a:r>
            <a:r>
              <a:rPr lang="en-GB" sz="1100" dirty="0" err="1"/>
              <a:t>uitvaart</a:t>
            </a:r>
            <a:r>
              <a:rPr lang="en-GB" sz="1100" dirty="0"/>
              <a:t>)</a:t>
            </a:r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1100" b="1" dirty="0"/>
              <a:t>Storyline 2 – </a:t>
            </a:r>
            <a:r>
              <a:rPr lang="en-GB" sz="1100" b="1" dirty="0" err="1"/>
              <a:t>Doodgeboorte</a:t>
            </a:r>
            <a:r>
              <a:rPr lang="en-GB" sz="1100" b="1" dirty="0"/>
              <a:t> </a:t>
            </a:r>
            <a:r>
              <a:rPr lang="en-GB" sz="1100" b="1" dirty="0" err="1"/>
              <a:t>en</a:t>
            </a:r>
            <a:r>
              <a:rPr lang="en-GB" sz="1100" b="1" dirty="0"/>
              <a:t> </a:t>
            </a:r>
            <a:r>
              <a:rPr lang="en-GB" sz="1100" b="1" dirty="0" err="1"/>
              <a:t>Foetaal</a:t>
            </a:r>
            <a:r>
              <a:rPr lang="en-GB" sz="1100" b="1" dirty="0"/>
              <a:t> </a:t>
            </a:r>
            <a:r>
              <a:rPr lang="en-GB" sz="1100" b="1" dirty="0" err="1"/>
              <a:t>overlijden</a:t>
            </a:r>
            <a:r>
              <a:rPr lang="en-GB" sz="1100" b="1" dirty="0"/>
              <a:t> </a:t>
            </a:r>
            <a:r>
              <a:rPr lang="en-GB" sz="1100" dirty="0"/>
              <a:t>(</a:t>
            </a:r>
            <a:r>
              <a:rPr lang="en-GB" sz="1100" dirty="0" err="1"/>
              <a:t>Zwangerschap</a:t>
            </a:r>
            <a:r>
              <a:rPr lang="en-GB" sz="1100" dirty="0"/>
              <a:t>, </a:t>
            </a:r>
            <a:r>
              <a:rPr lang="en-GB" sz="1100" dirty="0" err="1"/>
              <a:t>Geboorte</a:t>
            </a:r>
            <a:r>
              <a:rPr lang="en-GB" sz="1100" dirty="0"/>
              <a:t>, </a:t>
            </a:r>
            <a:r>
              <a:rPr lang="en-GB" sz="1100" dirty="0" err="1"/>
              <a:t>Medische</a:t>
            </a:r>
            <a:r>
              <a:rPr lang="en-GB" sz="1100" dirty="0"/>
              <a:t> </a:t>
            </a:r>
            <a:r>
              <a:rPr lang="en-GB" sz="1100" dirty="0" err="1"/>
              <a:t>vaststelling</a:t>
            </a:r>
            <a:r>
              <a:rPr lang="en-GB" sz="1100" dirty="0"/>
              <a:t>)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147673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ba70e22ce_0_144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fba70e22ce_0_144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fba70e22ce_0_144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/>
            <a:r>
              <a:rPr lang="nl-BE" sz="3700" b="1"/>
              <a:t>Aanpassingen </a:t>
            </a:r>
            <a:endParaRPr lang="en-US"/>
          </a:p>
          <a:p>
            <a:pPr algn="ctr"/>
            <a:r>
              <a:rPr lang="nl-BE" sz="2400" b="1"/>
              <a:t>Model, Codelijsten en Definities</a:t>
            </a:r>
            <a:endParaRPr lang="en-US" sz="2400"/>
          </a:p>
        </p:txBody>
      </p:sp>
      <p:pic>
        <p:nvPicPr>
          <p:cNvPr id="412" name="Google Shape;412;gfba70e22ce_0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579061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3" ma:contentTypeDescription="Create a new document." ma:contentTypeScope="" ma:versionID="1130e86534d713d523efcecbbffa1ece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42270d1cb4c674c32b17caee095c08f5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2FD7C6-A091-44F4-93AA-F7DCFF2163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1393F7-4914-49E6-981D-31FC498D52E7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a9ec0f0-7796-43d0-ac1f-4c8c46ee0bd1"/>
    <ds:schemaRef ds:uri="http://www.w3.org/XML/1998/namespace"/>
    <ds:schemaRef ds:uri="d8af5a5f-e2e6-468c-9f28-f81d99523fed"/>
    <ds:schemaRef ds:uri="abd5de4e-6ecd-4522-a9f4-1c24c764831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5E0414F-E67F-43E9-B4F4-ADF8FEDB4134}">
  <ds:schemaRefs>
    <ds:schemaRef ds:uri="9a9ec0f0-7796-43d0-ac1f-4c8c46ee0bd1"/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1043</Words>
  <Application>Microsoft Office PowerPoint</Application>
  <PresentationFormat>On-screen Show (16:9)</PresentationFormat>
  <Paragraphs>188</Paragraphs>
  <Slides>41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4_Presentatie_verbeelding werkt - kopie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Aanpassingen model WILSBESCHIKKING</vt:lpstr>
      <vt:lpstr>Aanpassingen model Toevoegingen tijdsbepalingen</vt:lpstr>
      <vt:lpstr>Aanpassingen model DOODGEBOORTE</vt:lpstr>
      <vt:lpstr>Aanpassingen model DOODSOORZAAK</vt:lpstr>
      <vt:lpstr>Aanpassingen model GEZONDHEIDSTOESTAND</vt:lpstr>
      <vt:lpstr>Aanpassingen model GEZONDHEIDSTOESTAND</vt:lpstr>
      <vt:lpstr>Aanpassingen model APGAR SCORE</vt:lpstr>
      <vt:lpstr>Aanpassingen codelijsten Type zorg en indicatie keizersnede</vt:lpstr>
      <vt:lpstr>Aanpassingen codelijsten OverlijdenAfhandelingOutput</vt:lpstr>
      <vt:lpstr>Aanpassingen codelijsten Concessie en niet-concessie</vt:lpstr>
      <vt:lpstr>Aanpassingen definities</vt:lpstr>
      <vt:lpstr>Verduidelijking plaatsen </vt:lpstr>
      <vt:lpstr>Verduidelijking plaatsen </vt:lpstr>
      <vt:lpstr>Verduidelijking plaatsen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Verbrugge Aline</cp:lastModifiedBy>
  <cp:revision>2</cp:revision>
  <dcterms:modified xsi:type="dcterms:W3CDTF">2024-04-30T14:36:26Z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  <property fmtid="{D5CDD505-2E9C-101B-9397-08002B2CF9AE}" pid="4" name="Order">
    <vt:r8>1376100</vt:r8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_CopySource">
    <vt:lpwstr>https://vlaamseoverheid.sharepoint.com/sites/aiv/tfs/oslo/Shared Documents/2. Thematische trajecten/OSLO Overlijdensaangifte/3. Werkgroepen/TW2/20240220_ThematicWorkshop2_Powerpoint_OSLOOverlijdensaangifte.pptx</vt:lpwstr>
  </property>
</Properties>
</file>